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95" r:id="rId5"/>
    <p:sldId id="356" r:id="rId6"/>
    <p:sldId id="395" r:id="rId7"/>
    <p:sldId id="402" r:id="rId8"/>
    <p:sldId id="398" r:id="rId9"/>
    <p:sldId id="381" r:id="rId10"/>
    <p:sldId id="379" r:id="rId11"/>
    <p:sldId id="383" r:id="rId12"/>
    <p:sldId id="393" r:id="rId13"/>
    <p:sldId id="385" r:id="rId14"/>
    <p:sldId id="390" r:id="rId15"/>
    <p:sldId id="377" r:id="rId16"/>
    <p:sldId id="387" r:id="rId17"/>
    <p:sldId id="396" r:id="rId18"/>
    <p:sldId id="375" r:id="rId19"/>
    <p:sldId id="394" r:id="rId20"/>
    <p:sldId id="397" r:id="rId21"/>
    <p:sldId id="399" r:id="rId22"/>
    <p:sldId id="403" r:id="rId23"/>
    <p:sldId id="296" r:id="rId24"/>
  </p:sldIdLst>
  <p:sldSz cx="16254413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739F36-A6CE-1CF3-5C5A-22C20850074A}" name="Layla Deverson" initials="LD" userId="S::l.deverson@wellcome.ac.uk::a7cd20ea-b776-42c5-b2ff-e92f63bd4dd8" providerId="AD"/>
  <p188:author id="{B838D470-8DBA-A572-D8D0-60BFB6FD2A2B}" name="Denesha Brar" initials="DB" userId="S::D.Brar@wellcome.ac.uk::eebd7ef3-d212-4976-b935-4eff3da16eee" providerId="AD"/>
  <p188:author id="{38D04B7B-B146-31F6-FF15-B813E2588F1B}" name="Lydia Rollinson" initials="LR" userId="S::l.rollinson@wellcome.ac.uk::87da48a9-2079-4068-89bb-8bb77b1218bc" providerId="AD"/>
  <p188:author id="{D370CC93-2331-52D9-B8B0-FBFABE895FAA}" name="Layla Deverson" initials="LD" userId="S::L.Deverson@wellcome.ac.uk::a7cd20ea-b776-42c5-b2ff-e92f63bd4dd8" providerId="AD"/>
  <p188:author id="{D05B2196-BD03-B069-C0DD-92BCE7A12F73}" name="Poppy Facer" initials="PF" userId="S::P.Facer@wellcome.ac.uk::250d4965-6717-45a7-8556-559fcf2a9919" providerId="AD"/>
  <p188:author id="{B087EDC9-CA6B-24F0-28BE-9704AC7B7E17}" name="Madeleine Weaver" initials="MW" userId="S::M.Weaver@wellcome.ac.uk::008b5d87-e5d0-4cba-8fd5-ed844f99cdfa" providerId="AD"/>
  <p188:author id="{550860E0-3B63-B4F3-7A15-D927EAFD4165}" name="Denesha Brar" initials="DB" userId="S::d.brar@wellcome.ac.uk::eebd7ef3-d212-4976-b935-4eff3da16eee" providerId="AD"/>
  <p188:author id="{7EF8F5E4-49DB-E3C0-814A-329C188C8537}" name="Vicky Maskell" initials="VM" userId="S::v.maskell@wellcome.ac.uk::91af931d-8fc7-4bad-9703-dcb3067c5e1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esha Brar" initials="DB" lastIdx="23" clrIdx="0">
    <p:extLst>
      <p:ext uri="{19B8F6BF-5375-455C-9EA6-DF929625EA0E}">
        <p15:presenceInfo xmlns:p15="http://schemas.microsoft.com/office/powerpoint/2012/main" userId="S::D.Brar@wellcome.ac.uk::eebd7ef3-d212-4976-b935-4eff3da16eee" providerId="AD"/>
      </p:ext>
    </p:extLst>
  </p:cmAuthor>
  <p:cmAuthor id="2" name="Vicky Maskell" initials="VM" lastIdx="12" clrIdx="1">
    <p:extLst>
      <p:ext uri="{19B8F6BF-5375-455C-9EA6-DF929625EA0E}">
        <p15:presenceInfo xmlns:p15="http://schemas.microsoft.com/office/powerpoint/2012/main" userId="S::v.maskell@wellcome.ac.uk::91af931d-8fc7-4bad-9703-dcb3067c5e14" providerId="AD"/>
      </p:ext>
    </p:extLst>
  </p:cmAuthor>
  <p:cmAuthor id="3" name="Jeremy Knox" initials="JK" lastIdx="1" clrIdx="2">
    <p:extLst>
      <p:ext uri="{19B8F6BF-5375-455C-9EA6-DF929625EA0E}">
        <p15:presenceInfo xmlns:p15="http://schemas.microsoft.com/office/powerpoint/2012/main" userId="S::j.knox@wellcome.ac.uk::739f3d38-c6d4-4fe8-9399-3f0523b5184b" providerId="AD"/>
      </p:ext>
    </p:extLst>
  </p:cmAuthor>
  <p:cmAuthor id="4" name="William Hall" initials="WH" lastIdx="4" clrIdx="3">
    <p:extLst>
      <p:ext uri="{19B8F6BF-5375-455C-9EA6-DF929625EA0E}">
        <p15:presenceInfo xmlns:p15="http://schemas.microsoft.com/office/powerpoint/2012/main" userId="S::w.hall@wellcome.ac.uk::923573c2-f93e-4676-b21d-00621ce9cf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035"/>
    <a:srgbClr val="9CD7E5"/>
    <a:srgbClr val="B2001D"/>
    <a:srgbClr val="B2011E"/>
    <a:srgbClr val="1571F2"/>
    <a:srgbClr val="40120D"/>
    <a:srgbClr val="2A522C"/>
    <a:srgbClr val="00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CB0133-7F6D-56A1-D5F1-0F77BB9456CC}" v="4" dt="2023-04-12T09:18:52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77" autoAdjust="0"/>
  </p:normalViewPr>
  <p:slideViewPr>
    <p:cSldViewPr snapToGrid="0">
      <p:cViewPr varScale="1">
        <p:scale>
          <a:sx n="70" d="100"/>
          <a:sy n="70" d="100"/>
        </p:scale>
        <p:origin x="27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yla Deverson" userId="S::l.deverson@wellcome.ac.uk::a7cd20ea-b776-42c5-b2ff-e92f63bd4dd8" providerId="AD" clId="Web-{5BCB0133-7F6D-56A1-D5F1-0F77BB9456CC}"/>
    <pc:docChg chg="modSld">
      <pc:chgData name="Layla Deverson" userId="S::l.deverson@wellcome.ac.uk::a7cd20ea-b776-42c5-b2ff-e92f63bd4dd8" providerId="AD" clId="Web-{5BCB0133-7F6D-56A1-D5F1-0F77BB9456CC}" dt="2023-04-12T09:18:52.164" v="3" actId="20577"/>
      <pc:docMkLst>
        <pc:docMk/>
      </pc:docMkLst>
      <pc:sldChg chg="modSp">
        <pc:chgData name="Layla Deverson" userId="S::l.deverson@wellcome.ac.uk::a7cd20ea-b776-42c5-b2ff-e92f63bd4dd8" providerId="AD" clId="Web-{5BCB0133-7F6D-56A1-D5F1-0F77BB9456CC}" dt="2023-04-12T09:18:52.164" v="3" actId="20577"/>
        <pc:sldMkLst>
          <pc:docMk/>
          <pc:sldMk cId="1185689898" sldId="403"/>
        </pc:sldMkLst>
        <pc:spChg chg="mod">
          <ac:chgData name="Layla Deverson" userId="S::l.deverson@wellcome.ac.uk::a7cd20ea-b776-42c5-b2ff-e92f63bd4dd8" providerId="AD" clId="Web-{5BCB0133-7F6D-56A1-D5F1-0F77BB9456CC}" dt="2023-04-12T09:18:52.164" v="3" actId="20577"/>
          <ac:spMkLst>
            <pc:docMk/>
            <pc:sldMk cId="1185689898" sldId="403"/>
            <ac:spMk id="3" creationId="{53D4034B-716B-4D69-9A29-1CD008C0F5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BEB45-C1F7-45B5-93BE-5E99D48F86B6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F39CF-66C3-462C-B959-0D5E3C3CE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22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Natalie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9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06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/>
          </a:p>
          <a:p>
            <a:endParaRPr lang="en-GB">
              <a:solidFill>
                <a:srgbClr val="242424"/>
              </a:solidFill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6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/>
          </a:p>
          <a:p>
            <a:endParaRPr lang="en-GB">
              <a:solidFill>
                <a:srgbClr val="242424"/>
              </a:solidFill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2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/>
          </a:p>
          <a:p>
            <a:endParaRPr lang="en-GB">
              <a:solidFill>
                <a:srgbClr val="242424"/>
              </a:solidFill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9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/>
          </a:p>
          <a:p>
            <a:endParaRPr lang="en-GB">
              <a:solidFill>
                <a:srgbClr val="242424"/>
              </a:solidFill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943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/>
          </a:p>
          <a:p>
            <a:endParaRPr lang="en-GB">
              <a:solidFill>
                <a:srgbClr val="242424"/>
              </a:solidFill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al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CB85F-6AC1-4DD5-A9E9-947E0A4C2FB1}" type="datetime1">
              <a:rPr lang="en-GB" smtClean="0"/>
              <a:pPr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8D806A-BF7C-694B-94A0-278AF4C04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9" y="881172"/>
            <a:ext cx="8262000" cy="7262113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9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67206" y="8461372"/>
            <a:ext cx="2520000" cy="276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6CB85F-6AC1-4DD5-A9E9-947E0A4C2FB1}" type="datetime1">
              <a:rPr lang="en-GB" smtClean="0"/>
              <a:pPr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D387B4-3C27-4B80-8BAC-48D4A07D6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9" y="2219587"/>
            <a:ext cx="4680000" cy="583717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D2D89-CF19-4F15-BDAB-5D84B480D0A9}"/>
              </a:ext>
            </a:extLst>
          </p:cNvPr>
          <p:cNvSpPr/>
          <p:nvPr userDrawn="1"/>
        </p:nvSpPr>
        <p:spPr>
          <a:xfrm>
            <a:off x="5665449" y="1995864"/>
            <a:ext cx="46800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843964-3C73-46B6-B54A-001B8E5010AB}"/>
              </a:ext>
            </a:extLst>
          </p:cNvPr>
          <p:cNvSpPr/>
          <p:nvPr userDrawn="1"/>
        </p:nvSpPr>
        <p:spPr>
          <a:xfrm>
            <a:off x="10755206" y="1995864"/>
            <a:ext cx="49320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C772EBD-AF45-4D9C-9E09-B837E42235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5206" y="2219587"/>
            <a:ext cx="4932000" cy="583717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3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4296FAB-2728-4F83-929A-DC337ACA49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0809" y="0"/>
            <a:ext cx="9333604" cy="9144000"/>
          </a:xfrm>
          <a:custGeom>
            <a:avLst/>
            <a:gdLst>
              <a:gd name="connsiteX0" fmla="*/ 2235659 w 9333604"/>
              <a:gd name="connsiteY0" fmla="*/ 0 h 9144000"/>
              <a:gd name="connsiteX1" fmla="*/ 9333604 w 9333604"/>
              <a:gd name="connsiteY1" fmla="*/ 0 h 9144000"/>
              <a:gd name="connsiteX2" fmla="*/ 9333604 w 9333604"/>
              <a:gd name="connsiteY2" fmla="*/ 9144000 h 9144000"/>
              <a:gd name="connsiteX3" fmla="*/ 0 w 9333604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3604" h="9144000">
                <a:moveTo>
                  <a:pt x="2235659" y="0"/>
                </a:moveTo>
                <a:lnTo>
                  <a:pt x="9333604" y="0"/>
                </a:lnTo>
                <a:lnTo>
                  <a:pt x="9333604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7236000" cy="6412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D387B4-3C27-4B80-8BAC-48D4A07D6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2815129"/>
            <a:ext cx="6300000" cy="5241631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9CA2D-E1EE-3B49-B41B-622DCF09E6CB}"/>
              </a:ext>
            </a:extLst>
          </p:cNvPr>
          <p:cNvSpPr txBox="1"/>
          <p:nvPr userDrawn="1"/>
        </p:nvSpPr>
        <p:spPr>
          <a:xfrm>
            <a:off x="16629882" y="-51630"/>
            <a:ext cx="3864964" cy="2506804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b="1"/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Select the image, right click and select ‘</a:t>
            </a:r>
            <a:r>
              <a:rPr lang="en-GB" b="1"/>
              <a:t>Crop</a:t>
            </a:r>
            <a:r>
              <a:rPr lang="en-GB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Click off the image to set in position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EC64D88-5855-9543-B08C-615E20EFF6FD}"/>
              </a:ext>
            </a:extLst>
          </p:cNvPr>
          <p:cNvSpPr txBox="1">
            <a:spLocks/>
          </p:cNvSpPr>
          <p:nvPr userDrawn="1"/>
        </p:nvSpPr>
        <p:spPr>
          <a:xfrm>
            <a:off x="14060851" y="198669"/>
            <a:ext cx="2006464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37296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3183B5E-B5EC-46CD-93F2-CBFBEA6D05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78485" y="0"/>
            <a:ext cx="14175928" cy="9144000"/>
          </a:xfrm>
          <a:custGeom>
            <a:avLst/>
            <a:gdLst>
              <a:gd name="connsiteX0" fmla="*/ 2233874 w 14175928"/>
              <a:gd name="connsiteY0" fmla="*/ 0 h 9144000"/>
              <a:gd name="connsiteX1" fmla="*/ 14175928 w 14175928"/>
              <a:gd name="connsiteY1" fmla="*/ 0 h 9144000"/>
              <a:gd name="connsiteX2" fmla="*/ 14175928 w 14175928"/>
              <a:gd name="connsiteY2" fmla="*/ 9144000 h 9144000"/>
              <a:gd name="connsiteX3" fmla="*/ 0 w 14175928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5928" h="9144000">
                <a:moveTo>
                  <a:pt x="2233874" y="0"/>
                </a:moveTo>
                <a:lnTo>
                  <a:pt x="14175928" y="0"/>
                </a:lnTo>
                <a:lnTo>
                  <a:pt x="1417592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AC22C48-1B53-4E47-BA9A-B7209525C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507539"/>
            <a:ext cx="3320252" cy="4752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6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D7E95-977F-2E45-9B01-C5DD39D42FDC}"/>
              </a:ext>
            </a:extLst>
          </p:cNvPr>
          <p:cNvSpPr txBox="1"/>
          <p:nvPr userDrawn="1"/>
        </p:nvSpPr>
        <p:spPr>
          <a:xfrm>
            <a:off x="16629882" y="-51630"/>
            <a:ext cx="3864964" cy="2506804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b="1"/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Select the image, right click and select ‘</a:t>
            </a:r>
            <a:r>
              <a:rPr lang="en-GB" b="1"/>
              <a:t>Crop</a:t>
            </a:r>
            <a:r>
              <a:rPr lang="en-GB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Click off the image to set in position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1C9F717-9902-AC41-97AA-416C1F6C3510}"/>
              </a:ext>
            </a:extLst>
          </p:cNvPr>
          <p:cNvSpPr txBox="1">
            <a:spLocks/>
          </p:cNvSpPr>
          <p:nvPr userDrawn="1"/>
        </p:nvSpPr>
        <p:spPr>
          <a:xfrm>
            <a:off x="14060851" y="198669"/>
            <a:ext cx="2006464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4922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9AC5FA-FF48-BB4B-8CBD-BE34B79E00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4413" cy="9144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608D2-2BC1-8D49-8924-98A7AD8B5391}"/>
              </a:ext>
            </a:extLst>
          </p:cNvPr>
          <p:cNvSpPr txBox="1"/>
          <p:nvPr userDrawn="1"/>
        </p:nvSpPr>
        <p:spPr>
          <a:xfrm>
            <a:off x="16629882" y="-51630"/>
            <a:ext cx="3864964" cy="2506804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b="1"/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Select the image, right click and select ‘</a:t>
            </a:r>
            <a:r>
              <a:rPr lang="en-GB" b="1"/>
              <a:t>Crop</a:t>
            </a:r>
            <a:r>
              <a:rPr lang="en-GB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Click off the image to set in position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B3F4D04-647D-6245-B69F-9AB262AD54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98301" y="6433860"/>
            <a:ext cx="3942711" cy="237259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Wellcome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E29C385-6408-4D4E-ABAB-E3E285356F9F}"/>
              </a:ext>
            </a:extLst>
          </p:cNvPr>
          <p:cNvSpPr txBox="1">
            <a:spLocks/>
          </p:cNvSpPr>
          <p:nvPr userDrawn="1"/>
        </p:nvSpPr>
        <p:spPr>
          <a:xfrm>
            <a:off x="14060851" y="198669"/>
            <a:ext cx="2006464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12475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F4B426-8678-4D81-9AD5-CFC252E23F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206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B2144-1607-4A8F-AC90-D98FB405A1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206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C2A14EED-E0F2-49C1-83BF-4B253DAA43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320062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9871F07-159F-4B03-BDDE-37EDA42106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4825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848015DA-6064-4697-A500-1F6820B8ED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2444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33D653F-9CD3-483E-8133-53AE70DB08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20062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7413E11B-616E-49DD-8CFA-1FDECB3DB9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02444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F9E414E7-3026-47EA-A235-7261D57E12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84825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2E7F68-A244-194C-BE91-2B6D748A25E6}"/>
              </a:ext>
            </a:extLst>
          </p:cNvPr>
          <p:cNvSpPr txBox="1"/>
          <p:nvPr userDrawn="1"/>
        </p:nvSpPr>
        <p:spPr>
          <a:xfrm>
            <a:off x="16629882" y="-51630"/>
            <a:ext cx="3864964" cy="2506804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b="1"/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Select the image, right click and select ‘</a:t>
            </a:r>
            <a:r>
              <a:rPr lang="en-GB" b="1"/>
              <a:t>Crop</a:t>
            </a:r>
            <a:r>
              <a:rPr lang="en-GB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Click off the image to set in position</a:t>
            </a:r>
          </a:p>
        </p:txBody>
      </p:sp>
    </p:spTree>
    <p:extLst>
      <p:ext uri="{BB962C8B-B14F-4D97-AF65-F5344CB8AC3E}">
        <p14:creationId xmlns:p14="http://schemas.microsoft.com/office/powerpoint/2010/main" val="38802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56B39-624B-4F50-84F1-47E4C53EA3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7206" y="2160000"/>
            <a:ext cx="15120000" cy="54720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06" y="792907"/>
            <a:ext cx="13536000" cy="677108"/>
          </a:xfrm>
        </p:spPr>
        <p:txBody>
          <a:bodyPr/>
          <a:lstStyle>
            <a:lvl1pPr>
              <a:lnSpc>
                <a:spcPct val="100000"/>
              </a:lnSpc>
              <a:defRPr sz="4400" spc="-11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13536000" cy="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25AAC2B-1D2D-44D0-8A5B-C69F91304F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7206" y="7877416"/>
            <a:ext cx="15120000" cy="179344"/>
          </a:xfrm>
        </p:spPr>
        <p:txBody>
          <a:bodyPr anchor="b" anchorCtr="0">
            <a:spAutoFit/>
          </a:bodyPr>
          <a:lstStyle>
            <a:lvl1pPr algn="r">
              <a:lnSpc>
                <a:spcPts val="1450"/>
              </a:lnSpc>
              <a:spcAft>
                <a:spcPts val="0"/>
              </a:spcAft>
              <a:defRPr sz="12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9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56B39-624B-4F50-84F1-47E4C53EA3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65448" y="881172"/>
            <a:ext cx="8262000" cy="7485836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4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7702457"/>
            <a:ext cx="15120000" cy="359073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 spc="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4118310"/>
            <a:ext cx="15120000" cy="846386"/>
          </a:xfrm>
          <a:noFill/>
        </p:spPr>
        <p:txBody>
          <a:bodyPr anchor="ctr"/>
          <a:lstStyle>
            <a:lvl1pPr algn="ctr">
              <a:lnSpc>
                <a:spcPts val="6600"/>
              </a:lnSpc>
              <a:defRPr sz="550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D0E0D-BAB6-304A-B7BB-EE1A50A79588}"/>
              </a:ext>
            </a:extLst>
          </p:cNvPr>
          <p:cNvSpPr/>
          <p:nvPr userDrawn="1"/>
        </p:nvSpPr>
        <p:spPr>
          <a:xfrm>
            <a:off x="7828406" y="7285695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DFF60-887E-6944-B68B-A81DE4A4C274}"/>
              </a:ext>
            </a:extLst>
          </p:cNvPr>
          <p:cNvSpPr/>
          <p:nvPr userDrawn="1"/>
        </p:nvSpPr>
        <p:spPr>
          <a:xfrm>
            <a:off x="7828406" y="1358068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9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7702457"/>
            <a:ext cx="15120000" cy="359073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 spc="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15ECC6B9-3B94-9F4E-BBC3-4350ABF08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4118310"/>
            <a:ext cx="15120000" cy="846386"/>
          </a:xfrm>
          <a:noFill/>
        </p:spPr>
        <p:txBody>
          <a:bodyPr anchor="ctr"/>
          <a:lstStyle>
            <a:lvl1pPr algn="ctr">
              <a:lnSpc>
                <a:spcPts val="6600"/>
              </a:lnSpc>
              <a:defRPr sz="550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99D7B8-5149-B04E-B1C3-8A73F18743F3}"/>
              </a:ext>
            </a:extLst>
          </p:cNvPr>
          <p:cNvSpPr/>
          <p:nvPr userDrawn="1"/>
        </p:nvSpPr>
        <p:spPr>
          <a:xfrm>
            <a:off x="7828406" y="7285695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296DFB-2923-8040-9A23-DE14931BFBA6}"/>
              </a:ext>
            </a:extLst>
          </p:cNvPr>
          <p:cNvSpPr/>
          <p:nvPr userDrawn="1"/>
        </p:nvSpPr>
        <p:spPr>
          <a:xfrm>
            <a:off x="7828406" y="1358068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7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D2C7-94B8-4A54-9138-F5C31585B20B}" type="datetime1">
              <a:rPr lang="en-GB" smtClean="0"/>
              <a:t>12/04/2023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192B69-FBF7-48F7-BC9E-3A46490C2819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0B90FE6-1A97-400E-BDF1-0BD0F6C00F4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5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00C1-5966-4357-9D93-2EBA7E2D479F}" type="datetime1">
              <a:rPr lang="en-GB" smtClean="0"/>
              <a:t>12/04/2023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98E6D2B-9738-4267-A37A-8E02CE00C3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1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l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4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22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7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2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0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425883B-5328-4E99-B472-ACB99AFC17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29186" y="0"/>
            <a:ext cx="5825228" cy="9144000"/>
          </a:xfrm>
          <a:custGeom>
            <a:avLst/>
            <a:gdLst>
              <a:gd name="connsiteX0" fmla="*/ 2236594 w 5825228"/>
              <a:gd name="connsiteY0" fmla="*/ 0 h 9144000"/>
              <a:gd name="connsiteX1" fmla="*/ 5825228 w 5825228"/>
              <a:gd name="connsiteY1" fmla="*/ 0 h 9144000"/>
              <a:gd name="connsiteX2" fmla="*/ 5825228 w 5825228"/>
              <a:gd name="connsiteY2" fmla="*/ 9144000 h 9144000"/>
              <a:gd name="connsiteX3" fmla="*/ 0 w 5825228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5228" h="9144000">
                <a:moveTo>
                  <a:pt x="2236594" y="0"/>
                </a:moveTo>
                <a:lnTo>
                  <a:pt x="5825228" y="0"/>
                </a:lnTo>
                <a:lnTo>
                  <a:pt x="582522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EB681F1D-003D-4048-A2DB-4C21DF2AE9A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0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E5F0BA-0686-468A-9C85-D2056C0DB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525572"/>
            <a:ext cx="15120000" cy="1949252"/>
          </a:xfrm>
        </p:spPr>
        <p:txBody>
          <a:bodyPr/>
          <a:lstStyle>
            <a:lvl1pPr>
              <a:lnSpc>
                <a:spcPts val="7600"/>
              </a:lnSpc>
              <a:defRPr sz="640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</a:t>
            </a:r>
            <a:br>
              <a:rPr lang="en-US"/>
            </a:br>
            <a:r>
              <a:rPr lang="en-US"/>
              <a:t>section header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4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9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62537E7-2B3A-884C-9DE8-032EEDDB1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9" y="897679"/>
            <a:ext cx="8262000" cy="7056404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7206" y="881172"/>
            <a:ext cx="15120000" cy="64120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206" y="2342092"/>
            <a:ext cx="15120000" cy="5714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67206" y="8461372"/>
            <a:ext cx="252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981285F0-1435-4DFF-A6B2-49BD7A4CAEE2}" type="datetime1">
              <a:rPr lang="en-GB" smtClean="0"/>
              <a:pPr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0" y="8461372"/>
            <a:ext cx="12704776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3830" y="641264"/>
            <a:ext cx="43200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0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2" r:id="rId3"/>
    <p:sldLayoutId id="2147483683" r:id="rId4"/>
    <p:sldLayoutId id="2147483684" r:id="rId5"/>
    <p:sldLayoutId id="2147483670" r:id="rId6"/>
    <p:sldLayoutId id="2147483663" r:id="rId7"/>
    <p:sldLayoutId id="2147483662" r:id="rId8"/>
    <p:sldLayoutId id="2147483668" r:id="rId9"/>
    <p:sldLayoutId id="2147483669" r:id="rId10"/>
    <p:sldLayoutId id="2147483678" r:id="rId11"/>
    <p:sldLayoutId id="2147483671" r:id="rId12"/>
    <p:sldLayoutId id="2147483676" r:id="rId13"/>
    <p:sldLayoutId id="2147483689" r:id="rId14"/>
    <p:sldLayoutId id="2147483675" r:id="rId15"/>
    <p:sldLayoutId id="2147483680" r:id="rId16"/>
    <p:sldLayoutId id="2147483679" r:id="rId17"/>
    <p:sldLayoutId id="2147483672" r:id="rId18"/>
    <p:sldLayoutId id="2147483673" r:id="rId19"/>
    <p:sldLayoutId id="2147483666" r:id="rId20"/>
    <p:sldLayoutId id="2147483667" r:id="rId21"/>
    <p:sldLayoutId id="2147483674" r:id="rId22"/>
    <p:sldLayoutId id="2147483685" r:id="rId23"/>
    <p:sldLayoutId id="2147483686" r:id="rId24"/>
    <p:sldLayoutId id="2147483688" r:id="rId25"/>
    <p:sldLayoutId id="214748368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078" rtl="0" eaLnBrk="1" latinLnBrk="0" hangingPunct="1">
        <a:lnSpc>
          <a:spcPts val="5000"/>
        </a:lnSpc>
        <a:spcBef>
          <a:spcPct val="0"/>
        </a:spcBef>
        <a:buNone/>
        <a:defRPr sz="4400" kern="1200" spc="-9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078" rtl="0" eaLnBrk="1" latinLnBrk="0" hangingPunct="1">
        <a:lnSpc>
          <a:spcPts val="34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078" rtl="0" eaLnBrk="1" latinLnBrk="0" hangingPunct="1">
        <a:lnSpc>
          <a:spcPts val="34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1219078" rtl="0" eaLnBrk="1" latinLnBrk="0" hangingPunct="1">
        <a:lnSpc>
          <a:spcPts val="34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219078" rtl="0" eaLnBrk="1" latinLnBrk="0" hangingPunct="1">
        <a:lnSpc>
          <a:spcPts val="24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19078" rtl="0" eaLnBrk="1" latinLnBrk="0" hangingPunct="1">
        <a:lnSpc>
          <a:spcPts val="144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idcampaign@wellcome.org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ellcome.org/what-we-do/infectious-disease/coronavirus-covid-19/access" TargetMode="External"/><Relationship Id="rId4" Type="http://schemas.openxmlformats.org/officeDocument/2006/relationships/hyperlink" Target="https://wellcome.org/what-we-do/our-work/research-cultur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dcampaign@wellcome.or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8A2FCD3-36D3-9441-9B85-9587A0D5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206" y="5072379"/>
            <a:ext cx="8928000" cy="525337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id-ID"/>
              <a:t>Paket pendaftar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D83AE-E30E-0347-A999-CB4415A6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2289135"/>
            <a:ext cx="9334440" cy="2654573"/>
          </a:xfrm>
        </p:spPr>
        <p:txBody>
          <a:bodyPr/>
          <a:lstStyle/>
          <a:p>
            <a:r>
              <a:rPr lang="id-ID" dirty="0"/>
              <a:t>Kelompok Penasihat Kampanye Penyakit Menular 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01A58-FAE1-2E4B-8F0F-D15F209B1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9BEC-FF6F-D305-FA4C-C25487B0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Bagaimana Anda dapat mendukung kampanye Wellcome?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A5115-EF9A-DE49-A837-51C74CD5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10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4C6C5-02A9-5FC6-A83F-F3623692D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dirty="0"/>
              <a:t>Kami ingin bekerja sama dengan Anda </a:t>
            </a:r>
            <a:r>
              <a:rPr lang="en-US" dirty="0"/>
              <a:t>agar dapat</a:t>
            </a:r>
            <a:r>
              <a:rPr lang="id-ID" dirty="0"/>
              <a:t> me</a:t>
            </a:r>
            <a:r>
              <a:rPr lang="en-US" dirty="0"/>
              <a:t>laksana</a:t>
            </a:r>
            <a:r>
              <a:rPr lang="id-ID" dirty="0"/>
              <a:t>kan kampanye yang berdampak, adil, </a:t>
            </a:r>
            <a:br>
              <a:rPr lang="en-US" dirty="0"/>
            </a:br>
            <a:r>
              <a:rPr lang="id-ID" dirty="0"/>
              <a:t>dan inovatif di </a:t>
            </a:r>
            <a:r>
              <a:rPr lang="en-US" dirty="0"/>
              <a:t>sejumlah </a:t>
            </a:r>
            <a:r>
              <a:rPr lang="id-ID" dirty="0"/>
              <a:t>negara sasara</a:t>
            </a:r>
            <a:r>
              <a:rPr lang="en-US" dirty="0"/>
              <a:t>n</a:t>
            </a:r>
            <a:r>
              <a:rPr lang="id-ID" dirty="0"/>
              <a:t>, berdasarkan pengalaman Anda.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b="0" dirty="0">
                <a:ea typeface="+mn-lt"/>
                <a:cs typeface="+mn-lt"/>
              </a:rPr>
              <a:t>Umpan balik dan rekomendasi dari Kelompok Penasihat akan digunakan oleh tim Wellcome Campaigns dalam pengambilan keputusan tentang kampanye penyakit menular. 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dirty="0"/>
              <a:t>Pengetahuan dan pengalaman Anda akan memastikan bahwa kampanye kami bekerja dengan baik di luar konteks Inggris.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dirty="0"/>
              <a:t>Bekerja sama dengan Kelompok Penasihat Kampanye lainnya, perspektif unik Anda akan memastikan pendekatan kampanye kami efektif dan adil dalam konteks global.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30C7-D5AA-C42D-ED2A-205A1875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wellcome.org  |  @wellcometrust</a:t>
            </a:r>
          </a:p>
        </p:txBody>
      </p:sp>
    </p:spTree>
    <p:extLst>
      <p:ext uri="{BB962C8B-B14F-4D97-AF65-F5344CB8AC3E}">
        <p14:creationId xmlns:p14="http://schemas.microsoft.com/office/powerpoint/2010/main" val="30357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Yang kami butuhkan dari Anda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A266-D924-8C4C-856C-884658D9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02" y="1928683"/>
            <a:ext cx="14595457" cy="6163705"/>
          </a:xfrm>
        </p:spPr>
        <p:txBody>
          <a:bodyPr vert="horz" lIns="0" tIns="0" rIns="0" bIns="0" rtlCol="0" anchor="t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id-ID" sz="2500" dirty="0"/>
              <a:t>Wellcome ingin menjalankan kampanye jangka panjang (3-5 tahun+) karena kami menangani masalah jangka panjang dan sistemik, tetapi kami memahami bahwa anggota mungkin tidak dapat berkomitmen tanpa batas waktu. </a:t>
            </a:r>
          </a:p>
          <a:p>
            <a:pPr algn="just">
              <a:spcAft>
                <a:spcPts val="1200"/>
              </a:spcAft>
            </a:pPr>
            <a:r>
              <a:rPr lang="id-ID" sz="2500" dirty="0"/>
              <a:t>Kami mencari anggota yang dapat memberikan komitmen</a:t>
            </a:r>
            <a:r>
              <a:rPr lang="en-US" sz="2500" dirty="0"/>
              <a:t> </a:t>
            </a:r>
            <a:r>
              <a:rPr lang="id-ID" sz="2500" dirty="0"/>
              <a:t>kepada kelompok </a:t>
            </a:r>
            <a:r>
              <a:rPr lang="id-ID" sz="2500" b="1" dirty="0"/>
              <a:t>minimal satu tahun dari Agustus 2023</a:t>
            </a:r>
            <a:r>
              <a:rPr lang="id-ID" sz="2500" dirty="0"/>
              <a:t>. </a:t>
            </a:r>
          </a:p>
          <a:p>
            <a:r>
              <a:rPr lang="id-ID" sz="2500" dirty="0"/>
              <a:t>Hasil utama yang akan diberikan adalah umpan balik mengenai perkembangan kampanye penyakit</a:t>
            </a:r>
            <a:r>
              <a:rPr lang="en-US" sz="2500" dirty="0"/>
              <a:t> </a:t>
            </a:r>
            <a:r>
              <a:rPr lang="id-ID" sz="2500" dirty="0"/>
              <a:t>menular. Ini termasuk </a:t>
            </a:r>
            <a:r>
              <a:rPr lang="id-ID" sz="2500" b="1" dirty="0"/>
              <a:t>satu hari kerja per bulan</a:t>
            </a:r>
            <a:r>
              <a:rPr lang="id-ID" sz="2500" dirty="0"/>
              <a:t> termasuk:</a:t>
            </a:r>
          </a:p>
          <a:p>
            <a:pPr marL="457200" indent="-45720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2500" dirty="0"/>
              <a:t>Menghadiri pertemuan bulanan dengan tim Wellcome yang berlangsung selama 1-2 jam </a:t>
            </a:r>
          </a:p>
          <a:p>
            <a:pPr marL="457200" indent="-457200" algn="just">
              <a:lnSpc>
                <a:spcPct val="100000"/>
              </a:lnSpc>
              <a:spcAft>
                <a:spcPts val="0"/>
              </a:spcAft>
              <a:buChar char="•"/>
            </a:pPr>
            <a:r>
              <a:rPr lang="id-ID" sz="2500" dirty="0"/>
              <a:t>Waktu untuk meninjau dokumen/aset dan mengirimkan umpan balik tertulis.</a:t>
            </a:r>
          </a:p>
          <a:p>
            <a:pPr algn="just"/>
            <a:endParaRPr lang="en-GB" sz="2500" dirty="0">
              <a:solidFill>
                <a:srgbClr val="242424"/>
              </a:solidFill>
              <a:cs typeface="Segoe UI"/>
            </a:endParaRPr>
          </a:p>
          <a:p>
            <a:pPr>
              <a:lnSpc>
                <a:spcPts val="3400"/>
              </a:lnSpc>
            </a:pPr>
            <a:r>
              <a:rPr lang="id-ID" sz="2500" dirty="0"/>
              <a:t>Tim Wellcome akan menyediakan bahan untuk ditinjau sebelum setiap pemeriksaan bulanan. </a:t>
            </a:r>
          </a:p>
          <a:p>
            <a:pPr algn="just"/>
            <a:endParaRPr lang="en-GB" sz="2500" dirty="0">
              <a:solidFill>
                <a:srgbClr val="242424"/>
              </a:solidFill>
              <a:latin typeface="Segoe UI"/>
              <a:cs typeface="Segoe UI"/>
            </a:endParaRPr>
          </a:p>
          <a:p>
            <a:endParaRPr lang="en-GB" sz="2500" dirty="0">
              <a:solidFill>
                <a:srgbClr val="242424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7520-0244-F54B-BD1F-CC0BA93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11</a:t>
            </a:fld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5C08142-E8A8-482D-8BB4-54C2FE0D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430" y="8461372"/>
            <a:ext cx="12704776" cy="276999"/>
          </a:xfrm>
        </p:spPr>
        <p:txBody>
          <a:bodyPr/>
          <a:lstStyle/>
          <a:p>
            <a:r>
              <a:rPr lang="id-ID"/>
              <a:t>wellcome.org  |  @wellcometrust</a:t>
            </a:r>
          </a:p>
        </p:txBody>
      </p:sp>
    </p:spTree>
    <p:extLst>
      <p:ext uri="{BB962C8B-B14F-4D97-AF65-F5344CB8AC3E}">
        <p14:creationId xmlns:p14="http://schemas.microsoft.com/office/powerpoint/2010/main" val="36169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Cakupan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A266-D924-8C4C-856C-884658D9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6" y="2173370"/>
            <a:ext cx="15120000" cy="571467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d-ID" sz="2500" dirty="0"/>
              <a:t>Para anggota akan diajak </a:t>
            </a:r>
            <a:r>
              <a:rPr lang="en-US" sz="2500" dirty="0"/>
              <a:t>bicara</a:t>
            </a:r>
            <a:r>
              <a:rPr lang="id-ID" sz="2500" dirty="0"/>
              <a:t> dan dimintai umpan balik </a:t>
            </a:r>
            <a:r>
              <a:rPr lang="en-US" sz="2500" dirty="0"/>
              <a:t>tentang </a:t>
            </a:r>
            <a:r>
              <a:rPr lang="id-ID" sz="2500" dirty="0"/>
              <a:t>pengembangan kampanye penyakit menular, termasuk namun tidak terbatas pada kegiatan-kegiatan berikut: </a:t>
            </a:r>
          </a:p>
          <a:p>
            <a:pPr marL="457200" lvl="1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id-ID" sz="2500" dirty="0"/>
              <a:t>Bagaimana kita dapat meningkatkan kesetaraan, keragaman dan inklusi dalam kampanye penyakit menular</a:t>
            </a:r>
          </a:p>
          <a:p>
            <a:pPr marL="457200" lvl="1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id-ID" sz="2500" dirty="0"/>
              <a:t>Cara terbaik </a:t>
            </a:r>
            <a:r>
              <a:rPr lang="en-US" sz="2500" dirty="0"/>
              <a:t>menyatukan </a:t>
            </a:r>
            <a:r>
              <a:rPr lang="id-ID" sz="2500" dirty="0"/>
              <a:t>dan mendukung masyarakat yang paling terdampak oleh penyakit menular 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id-ID" sz="2500" dirty="0"/>
              <a:t>Pemantauan dan evaluasi pelaksanaan kampanye </a:t>
            </a:r>
          </a:p>
          <a:p>
            <a:pPr marL="457200" lvl="1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id-ID" sz="2500" dirty="0"/>
              <a:t>Bagaimana kita harus menafsirkan wawasan audiens untuk me</a:t>
            </a:r>
            <a:r>
              <a:rPr lang="en-US" sz="2500" dirty="0"/>
              <a:t>rancang </a:t>
            </a:r>
            <a:r>
              <a:rPr lang="id-ID" sz="2500" dirty="0"/>
              <a:t>kampanye</a:t>
            </a:r>
          </a:p>
          <a:p>
            <a:pPr marL="457200" lvl="1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id-ID" sz="2500" dirty="0"/>
              <a:t>Bagaimana kita dapat memengaruhi kebijakan penelitian dan pengembangan penyakit menular melalui kampanye </a:t>
            </a:r>
          </a:p>
          <a:p>
            <a:pPr marL="457200" lvl="1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id-ID" sz="2500" dirty="0"/>
              <a:t>Bagaimana kita dapat meningkatkan pemahaman tentang konsep eskalasi</a:t>
            </a:r>
          </a:p>
          <a:p>
            <a:pPr marL="457200" lvl="1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id-ID" sz="2500" dirty="0"/>
              <a:t>Umpan balik dan analisis tentang kegiatan kampanye dan dampaknya 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id-ID" sz="2500" dirty="0"/>
              <a:t>Saran mengenai nuansa dan persyaratan geografis termasuk mitra potensial yang sesuai untuk diajak bekerja sama, potensi hambatan untuk mencapai tujuan di negara target dan pertimbangan budaya/</a:t>
            </a:r>
            <a:r>
              <a:rPr lang="en-US" sz="2500" dirty="0"/>
              <a:t> </a:t>
            </a:r>
            <a:r>
              <a:rPr lang="id-ID" sz="2500" dirty="0"/>
              <a:t>sosial/ekonomi untuk </a:t>
            </a:r>
            <a:r>
              <a:rPr lang="en-US" sz="2500" dirty="0"/>
              <a:t>penerapan</a:t>
            </a:r>
            <a:r>
              <a:rPr lang="id-ID" sz="2500" dirty="0"/>
              <a:t> taktik kampanye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 typeface="Symbol"/>
              <a:buChar char="•"/>
            </a:pPr>
            <a:endParaRPr lang="en-GB" sz="2500" dirty="0">
              <a:ea typeface="+mn-lt"/>
              <a:cs typeface="+mn-lt"/>
            </a:endParaRPr>
          </a:p>
          <a:p>
            <a:pPr marL="285750" algn="just">
              <a:lnSpc>
                <a:spcPct val="100000"/>
              </a:lnSpc>
              <a:spcAft>
                <a:spcPts val="0"/>
              </a:spcAft>
              <a:buFont typeface="Symbol"/>
              <a:buChar char="•"/>
            </a:pPr>
            <a:endParaRPr lang="en-GB" sz="2500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sz="2500" dirty="0">
              <a:solidFill>
                <a:srgbClr val="242424"/>
              </a:solidFill>
              <a:cs typeface="Arial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862CAAD-A2BB-4277-8100-B934C604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wellcome.org  |  @wellcometrust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7520-0244-F54B-BD1F-CC0BA93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Di luar cakupan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A266-D924-8C4C-856C-884658D9D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id-ID" dirty="0"/>
              <a:t>Hal-hal berikut ini berada di luar cakupan kelompok kerja: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GB" dirty="0">
              <a:ea typeface="+mn-lt"/>
              <a:cs typeface="+mn-lt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har char="•"/>
            </a:pPr>
            <a:r>
              <a:rPr lang="id-ID" dirty="0"/>
              <a:t>Area topik penyakit menular yang tidak diidentifikasi oleh strategi Wellcome, misalnya penyakit tropis terabaikan atau WASH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har char="•"/>
            </a:pPr>
            <a:r>
              <a:rPr lang="id-ID" dirty="0"/>
              <a:t>Strategi portofolio penyakit menular yang lebih luas, yang ditetapkan oleh tim Program Penelitian </a:t>
            </a:r>
            <a:br>
              <a:rPr lang="en-US" dirty="0"/>
            </a:br>
            <a:r>
              <a:rPr lang="id-ID" dirty="0"/>
              <a:t>di Wellcome 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har char="•"/>
            </a:pPr>
            <a:r>
              <a:rPr lang="en-US" dirty="0"/>
              <a:t>M</a:t>
            </a:r>
            <a:r>
              <a:rPr lang="id-ID" dirty="0"/>
              <a:t>engusulkan wilayah geografis baru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har char="•"/>
            </a:pPr>
            <a:r>
              <a:rPr lang="id-ID" dirty="0"/>
              <a:t>Taktik yang bertentangan dengan status hukum atau </a:t>
            </a:r>
            <a:r>
              <a:rPr lang="en-US" dirty="0"/>
              <a:t>badan </a:t>
            </a:r>
            <a:r>
              <a:rPr lang="id-ID" dirty="0"/>
              <a:t>amal Wellcome</a:t>
            </a:r>
          </a:p>
          <a:p>
            <a:pPr marL="285750">
              <a:lnSpc>
                <a:spcPct val="100000"/>
              </a:lnSpc>
              <a:spcAft>
                <a:spcPts val="0"/>
              </a:spcAft>
              <a:buFont typeface="Symbol"/>
              <a:buChar char="•"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en-GB" dirty="0">
              <a:ea typeface="+mn-lt"/>
              <a:cs typeface="+mn-lt"/>
            </a:endParaRPr>
          </a:p>
          <a:p>
            <a:pPr marL="457200" algn="just">
              <a:lnSpc>
                <a:spcPct val="100000"/>
              </a:lnSpc>
              <a:spcAft>
                <a:spcPts val="0"/>
              </a:spcAft>
              <a:buChar char="•"/>
            </a:pPr>
            <a:endParaRPr lang="en-GB" dirty="0">
              <a:cs typeface="Arial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Font typeface="Symbol"/>
              <a:buChar char="•"/>
            </a:pPr>
            <a:endParaRPr lang="en-GB" dirty="0">
              <a:ea typeface="+mn-lt"/>
              <a:cs typeface="+mn-lt"/>
            </a:endParaRPr>
          </a:p>
          <a:p>
            <a:pPr marL="285750" algn="just">
              <a:lnSpc>
                <a:spcPct val="100000"/>
              </a:lnSpc>
              <a:spcAft>
                <a:spcPts val="0"/>
              </a:spcAft>
              <a:buFont typeface="Symbol"/>
              <a:buChar char="•"/>
            </a:pPr>
            <a:endParaRPr lang="en-GB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dirty="0">
              <a:solidFill>
                <a:srgbClr val="242424"/>
              </a:solidFill>
              <a:cs typeface="Arial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19031AE-31A3-4866-8EBC-869DFDD4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wellcome.org  |  @wellcometrust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7520-0244-F54B-BD1F-CC0BA93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21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881172"/>
            <a:ext cx="12780659" cy="641201"/>
          </a:xfrm>
        </p:spPr>
        <p:txBody>
          <a:bodyPr/>
          <a:lstStyle/>
          <a:p>
            <a:r>
              <a:rPr lang="id-ID"/>
              <a:t>Yang ditawarkan Wellcome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A266-D924-8C4C-856C-884658D9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6" y="2381996"/>
            <a:ext cx="15120000" cy="5714670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r>
              <a:rPr lang="id-ID" sz="2400" dirty="0"/>
              <a:t>Menjadi bagian dari kelompok penasihat kami akan memberi Anda kesempatan untuk:</a:t>
            </a:r>
          </a:p>
          <a:p>
            <a:pPr algn="just"/>
            <a:endParaRPr lang="en-GB" sz="240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rgbClr val="242424"/>
                </a:solidFill>
                <a:cs typeface="Segoe UI"/>
              </a:rPr>
              <a:t>Berkontribusi pada perubahan sistemik dalam kesehatan global</a:t>
            </a:r>
            <a:r>
              <a:rPr lang="id-ID" sz="2400" dirty="0">
                <a:solidFill>
                  <a:srgbClr val="242424"/>
                </a:solidFill>
                <a:cs typeface="Segoe UI"/>
              </a:rPr>
              <a:t>, karena kampanye Wellcome akan memengaruhi pembuat kebijakan dan industri global untuk mengatasi penyakit menular secara lebih dini, lebih efektif, dan merata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rgbClr val="242424"/>
                </a:solidFill>
                <a:cs typeface="Segoe UI"/>
              </a:rPr>
              <a:t>Memperluas jaringan Anda</a:t>
            </a:r>
            <a:r>
              <a:rPr lang="id-ID" sz="2400" dirty="0">
                <a:solidFill>
                  <a:srgbClr val="242424"/>
                </a:solidFill>
                <a:cs typeface="Segoe UI"/>
              </a:rPr>
              <a:t> dan membangun koneksi dengan para pegiat kampanye berpengalaman </a:t>
            </a:r>
            <a:br>
              <a:rPr lang="en-US" sz="2400" dirty="0">
                <a:solidFill>
                  <a:srgbClr val="242424"/>
                </a:solidFill>
                <a:cs typeface="Segoe UI"/>
              </a:rPr>
            </a:br>
            <a:r>
              <a:rPr lang="id-ID" sz="2400" dirty="0">
                <a:solidFill>
                  <a:srgbClr val="242424"/>
                </a:solidFill>
                <a:cs typeface="Segoe UI"/>
              </a:rPr>
              <a:t>yang tergabung dalam kelompok penasihat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rgbClr val="242424"/>
                </a:solidFill>
                <a:cs typeface="Segoe UI"/>
              </a:rPr>
              <a:t>Masuklah ke balik layar di Wellcome</a:t>
            </a:r>
            <a:r>
              <a:rPr lang="id-ID" sz="2400" dirty="0">
                <a:solidFill>
                  <a:srgbClr val="242424"/>
                </a:solidFill>
                <a:cs typeface="Segoe UI"/>
              </a:rPr>
              <a:t> untuk melihat cara penyandang dana global bekerja dan memengaruhi kerja tim kampanye</a:t>
            </a:r>
          </a:p>
          <a:p>
            <a:endParaRPr lang="en-GB" sz="2400" b="1" dirty="0">
              <a:solidFill>
                <a:srgbClr val="242424"/>
              </a:solidFill>
              <a:cs typeface="Segoe UI"/>
            </a:endParaRPr>
          </a:p>
          <a:p>
            <a:r>
              <a:rPr lang="id-ID" sz="2400" dirty="0"/>
              <a:t>Kami juga menawarkan upah </a:t>
            </a:r>
            <a:r>
              <a:rPr lang="id-ID" sz="2400" b="1" dirty="0"/>
              <a:t>£700</a:t>
            </a:r>
            <a:r>
              <a:rPr lang="id-ID" sz="2400" dirty="0"/>
              <a:t> per hari (7 jam) untuk pekerjaan ini.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7520-0244-F54B-BD1F-CC0BA93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14</a:t>
            </a:fld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74CB420-0B2B-4F85-AC81-F259A55E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430" y="8461372"/>
            <a:ext cx="12704776" cy="276999"/>
          </a:xfrm>
        </p:spPr>
        <p:txBody>
          <a:bodyPr/>
          <a:lstStyle/>
          <a:p>
            <a:r>
              <a:rPr lang="id-ID"/>
              <a:t>wellcome.org  |  @wellcometrust</a:t>
            </a:r>
          </a:p>
        </p:txBody>
      </p:sp>
    </p:spTree>
    <p:extLst>
      <p:ext uri="{BB962C8B-B14F-4D97-AF65-F5344CB8AC3E}">
        <p14:creationId xmlns:p14="http://schemas.microsoft.com/office/powerpoint/2010/main" val="9299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Yang dapat Anda harapkan dari Wellcome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A266-D924-8C4C-856C-884658D9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6" y="2193448"/>
            <a:ext cx="15120000" cy="571467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rgbClr val="242424"/>
                </a:solidFill>
                <a:cs typeface="Segoe UI"/>
              </a:rPr>
              <a:t>Memiliki kesempatan untuk membentuk cara kerja kelompok. </a:t>
            </a:r>
            <a:r>
              <a:rPr lang="id-ID" sz="2400" dirty="0"/>
              <a:t>Salah satu tugas pertama kita sebagai kelompok adalah menyepakati cara kerja, termasuk cara menyampaikan dan menerima masukan, pengaturan waktu pertemuan, siklus umpan balik, dan penghargaan atas keterlibatan sosial.</a:t>
            </a:r>
            <a:r>
              <a:rPr lang="id-ID" sz="2400" dirty="0">
                <a:solidFill>
                  <a:srgbClr val="242424"/>
                </a:solidFill>
                <a:cs typeface="Segoe UI"/>
              </a:rPr>
              <a:t> </a:t>
            </a:r>
          </a:p>
          <a:p>
            <a:pPr marL="285750" indent="-285750">
              <a:buChar char="•"/>
            </a:pPr>
            <a:r>
              <a:rPr lang="id-ID" sz="2400" b="1" dirty="0">
                <a:solidFill>
                  <a:srgbClr val="242424"/>
                </a:solidFill>
                <a:cs typeface="Segoe UI"/>
              </a:rPr>
              <a:t>Didengarkan dan </a:t>
            </a:r>
            <a:r>
              <a:rPr lang="en-US" sz="2400" b="1" dirty="0">
                <a:solidFill>
                  <a:srgbClr val="242424"/>
                </a:solidFill>
                <a:cs typeface="Segoe UI"/>
              </a:rPr>
              <a:t>ide</a:t>
            </a:r>
            <a:r>
              <a:rPr lang="id-ID" sz="2400" b="1" dirty="0">
                <a:solidFill>
                  <a:srgbClr val="242424"/>
                </a:solidFill>
                <a:cs typeface="Segoe UI"/>
              </a:rPr>
              <a:t> Anda dipertimbangkan secara serius</a:t>
            </a:r>
            <a:r>
              <a:rPr lang="id-ID" sz="2400" dirty="0">
                <a:solidFill>
                  <a:srgbClr val="242424"/>
                </a:solidFill>
                <a:cs typeface="Segoe UI"/>
              </a:rPr>
              <a:t>. Jika ada </a:t>
            </a:r>
            <a:r>
              <a:rPr lang="en-US" sz="2400" dirty="0">
                <a:solidFill>
                  <a:srgbClr val="242424"/>
                </a:solidFill>
                <a:cs typeface="Segoe UI"/>
              </a:rPr>
              <a:t>ide</a:t>
            </a:r>
            <a:r>
              <a:rPr lang="id-ID" sz="2400" dirty="0">
                <a:solidFill>
                  <a:srgbClr val="242424"/>
                </a:solidFill>
                <a:cs typeface="Segoe UI"/>
              </a:rPr>
              <a:t> yang tidak diteruskan, kami akan memberikan penjelasan yang lengkap dan jelas tentang alasannya. </a:t>
            </a:r>
          </a:p>
          <a:p>
            <a:pPr marL="285750" indent="-285750">
              <a:buChar char="•"/>
            </a:pPr>
            <a:r>
              <a:rPr lang="id-ID" sz="2400" b="1" dirty="0">
                <a:solidFill>
                  <a:srgbClr val="242424"/>
                </a:solidFill>
                <a:cs typeface="Segoe UI"/>
              </a:rPr>
              <a:t>Mendapatkan kesempatan berkala untuk memberi umpan balik. </a:t>
            </a:r>
            <a:r>
              <a:rPr lang="id-ID" sz="2400" dirty="0">
                <a:solidFill>
                  <a:srgbClr val="242424"/>
                </a:solidFill>
                <a:cs typeface="Segoe UI"/>
              </a:rPr>
              <a:t>Kami akan memberi</a:t>
            </a:r>
            <a:r>
              <a:rPr lang="en-US" sz="2400" dirty="0">
                <a:solidFill>
                  <a:srgbClr val="242424"/>
                </a:solidFill>
                <a:cs typeface="Segoe UI"/>
              </a:rPr>
              <a:t> </a:t>
            </a:r>
            <a:r>
              <a:rPr lang="id-ID" sz="2400" dirty="0">
                <a:solidFill>
                  <a:srgbClr val="242424"/>
                </a:solidFill>
                <a:cs typeface="Segoe UI"/>
              </a:rPr>
              <a:t>Anda</a:t>
            </a:r>
            <a:r>
              <a:rPr lang="en-US" sz="2400" dirty="0">
                <a:solidFill>
                  <a:srgbClr val="242424"/>
                </a:solidFill>
                <a:cs typeface="Segoe UI"/>
              </a:rPr>
              <a:t> </a:t>
            </a:r>
            <a:r>
              <a:rPr lang="id-ID" sz="2400" dirty="0">
                <a:solidFill>
                  <a:srgbClr val="242424"/>
                </a:solidFill>
                <a:cs typeface="Segoe UI"/>
              </a:rPr>
              <a:t>kesempatan setiap tiga bulan sekali </a:t>
            </a:r>
            <a:r>
              <a:rPr lang="en-US" sz="2400" dirty="0">
                <a:solidFill>
                  <a:srgbClr val="242424"/>
                </a:solidFill>
                <a:cs typeface="Segoe UI"/>
              </a:rPr>
              <a:t>guna </a:t>
            </a:r>
            <a:r>
              <a:rPr lang="id-ID" sz="2400" dirty="0">
                <a:solidFill>
                  <a:srgbClr val="242424"/>
                </a:solidFill>
                <a:cs typeface="Segoe UI"/>
              </a:rPr>
              <a:t>memberi umpan balik tertulis dan lisan mengenai cara kerja kami. </a:t>
            </a:r>
          </a:p>
          <a:p>
            <a:pPr marL="285750" indent="-285750">
              <a:buChar char="•"/>
            </a:pPr>
            <a:r>
              <a:rPr lang="id-ID" sz="2400" b="1" dirty="0">
                <a:solidFill>
                  <a:srgbClr val="242424"/>
                </a:solidFill>
                <a:cs typeface="Segoe UI"/>
              </a:rPr>
              <a:t>Keanggotaan grup akan bersifat inklusif dan dapat diakses.</a:t>
            </a:r>
            <a:r>
              <a:rPr lang="id-ID" sz="2400" dirty="0">
                <a:solidFill>
                  <a:srgbClr val="242424"/>
                </a:solidFill>
                <a:cs typeface="Segoe UI"/>
              </a:rPr>
              <a:t> Wellcome akan mengambil semua tindakan yang wajar </a:t>
            </a:r>
            <a:r>
              <a:rPr lang="en-US" sz="2400" dirty="0">
                <a:solidFill>
                  <a:srgbClr val="242424"/>
                </a:solidFill>
                <a:cs typeface="Segoe UI"/>
              </a:rPr>
              <a:t>guna</a:t>
            </a:r>
            <a:r>
              <a:rPr lang="id-ID" sz="2400" dirty="0">
                <a:solidFill>
                  <a:srgbClr val="242424"/>
                </a:solidFill>
                <a:cs typeface="Segoe UI"/>
              </a:rPr>
              <a:t> memastikan bahwa semua anggota kelompok dapat hadir dan berpartisipasi secara adil.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Komunikasi yang terbuka dan jujur secara tepat waktu</a:t>
            </a:r>
            <a:r>
              <a:rPr lang="id-ID" sz="2400" dirty="0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, termasuk setidaknya 7 hari untuk meninjau dokumen sebelum pertemuan. </a:t>
            </a:r>
          </a:p>
          <a:p>
            <a:endParaRPr lang="en-GB" sz="2400" dirty="0">
              <a:solidFill>
                <a:srgbClr val="242424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7520-0244-F54B-BD1F-CC0BA93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15</a:t>
            </a:fld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74CB420-0B2B-4F85-AC81-F259A55E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430" y="8461372"/>
            <a:ext cx="12704776" cy="276999"/>
          </a:xfrm>
        </p:spPr>
        <p:txBody>
          <a:bodyPr/>
          <a:lstStyle/>
          <a:p>
            <a:r>
              <a:rPr lang="id-ID"/>
              <a:t>wellcome.org  |  @wellcometrust</a:t>
            </a:r>
          </a:p>
        </p:txBody>
      </p:sp>
    </p:spTree>
    <p:extLst>
      <p:ext uri="{BB962C8B-B14F-4D97-AF65-F5344CB8AC3E}">
        <p14:creationId xmlns:p14="http://schemas.microsoft.com/office/powerpoint/2010/main" val="9369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6EA9-B589-4A2D-BFD5-A77AF5A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525572"/>
            <a:ext cx="15120000" cy="974626"/>
          </a:xfrm>
        </p:spPr>
        <p:txBody>
          <a:bodyPr/>
          <a:lstStyle/>
          <a:p>
            <a:r>
              <a:rPr lang="id-ID"/>
              <a:t>Langkah selanjutnya</a:t>
            </a:r>
          </a:p>
        </p:txBody>
      </p:sp>
    </p:spTree>
    <p:extLst>
      <p:ext uri="{BB962C8B-B14F-4D97-AF65-F5344CB8AC3E}">
        <p14:creationId xmlns:p14="http://schemas.microsoft.com/office/powerpoint/2010/main" val="39861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80A1-6AE5-4B25-9D5A-8382352E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Jadwal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034B-716B-4D69-9A29-1CD008C0F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dirty="0"/>
              <a:t>14 April – pendaftaran </a:t>
            </a:r>
            <a:r>
              <a:rPr lang="en-US" sz="2400" dirty="0"/>
              <a:t>di</a:t>
            </a:r>
            <a:r>
              <a:rPr lang="id-ID" sz="2400" dirty="0"/>
              <a:t>buka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dirty="0"/>
              <a:t>12 Mei – tenggat pendaftaran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dirty="0"/>
              <a:t>12 Juni – kandidat yang lolos diundang wawancara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dirty="0"/>
              <a:t>14 Juni - 7 Juli – wawancara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dirty="0"/>
              <a:t>12 Juli – pengumuman kandidat yang lolos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dirty="0"/>
              <a:t>13 - 31 Juli – penandatanganan kontrak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dirty="0"/>
              <a:t>31 Juli - 25 Agustus –  pertemuan orientasi pertama dengan Wellcome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dirty="0"/>
              <a:t>Agustus 2023 - Agustus 2024 – pertemuan rutin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b="0" i="0" u="none" strike="noStrike" dirty="0">
              <a:effectLst/>
            </a:endParaRP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000000"/>
              </a:solidFill>
            </a:endParaRP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2400" b="0" i="0" u="none" strike="noStrike" dirty="0">
              <a:effectLst/>
            </a:endParaRPr>
          </a:p>
          <a:p>
            <a:endParaRPr lang="en-GB" sz="24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3D2D105-4141-4F1E-A03F-CCCA0E76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wellcome.org  |  @wellcometrust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6176A-14DA-4287-AE9B-0B2C1F43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80A1-6AE5-4B25-9D5A-8382352E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Pendaftaran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034B-716B-4D69-9A29-1CD008C0F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6" y="2342092"/>
            <a:ext cx="15278625" cy="5714670"/>
          </a:xfrm>
        </p:spPr>
        <p:txBody>
          <a:bodyPr/>
          <a:lstStyle/>
          <a:p>
            <a:r>
              <a:rPr lang="id-ID" sz="2400" dirty="0"/>
              <a:t>Harap beri tahu kami jika Anda memiliki kebutuhan aksesibilitas. Kami akan melakukan yang terbaik untuk mendukung Anda. Silakan hubungi kami di </a:t>
            </a:r>
            <a:r>
              <a:rPr lang="id-ID" sz="2400" dirty="0">
                <a:hlinkClick r:id="rId2"/>
              </a:rPr>
              <a:t>idcampaign@wellcome.org</a:t>
            </a:r>
            <a:r>
              <a:rPr lang="id-ID" sz="2400" dirty="0"/>
              <a:t>. </a:t>
            </a:r>
          </a:p>
          <a:p>
            <a:endParaRPr lang="en-GB" sz="2400" dirty="0"/>
          </a:p>
          <a:p>
            <a:r>
              <a:rPr lang="id-ID" sz="2400" dirty="0"/>
              <a:t>Kirimkan lamaran Anda ke </a:t>
            </a:r>
            <a:r>
              <a:rPr lang="id-ID" sz="2400" dirty="0">
                <a:hlinkClick r:id="rId2"/>
              </a:rPr>
              <a:t>idcampaign@wellcome.org</a:t>
            </a:r>
            <a:r>
              <a:rPr lang="id-ID" sz="2400" dirty="0"/>
              <a:t> dan sertakan: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dirty="0"/>
              <a:t>Ringkasan pengalaman Anda yang relevan – ini bisa berupa CV jika Anda memilikinya, tetapi kami juga menerima CV video, audio</a:t>
            </a:r>
            <a:r>
              <a:rPr lang="en-US" sz="2400" dirty="0"/>
              <a:t>,</a:t>
            </a:r>
            <a:r>
              <a:rPr lang="id-ID" sz="2400" dirty="0"/>
              <a:t> atau portofolio</a:t>
            </a:r>
            <a:r>
              <a:rPr lang="en-US" sz="2400" dirty="0"/>
              <a:t>.</a:t>
            </a:r>
            <a:endParaRPr lang="id-ID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Alasan</a:t>
            </a:r>
            <a:r>
              <a:rPr lang="id-ID" sz="2400" dirty="0"/>
              <a:t> mengapa Anda ingin bergabung dengan kelompok penasihat kampanye penyakit menular </a:t>
            </a:r>
            <a:br>
              <a:rPr lang="en-US" sz="2400" dirty="0"/>
            </a:br>
            <a:r>
              <a:rPr lang="id-ID" sz="2400" dirty="0"/>
              <a:t>(maksim</a:t>
            </a:r>
            <a:r>
              <a:rPr lang="en-US" sz="2400" dirty="0"/>
              <a:t>al</a:t>
            </a:r>
            <a:r>
              <a:rPr lang="id-ID" sz="2400" dirty="0"/>
              <a:t> 300 kata, atau 2 menit jika memilih untuk mengirimkan melalui audio/video).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2400" dirty="0"/>
              <a:t>Silakan kirim lamaran Anda dalam bahasa yang Anda </a:t>
            </a:r>
            <a:r>
              <a:rPr lang="en-US" sz="2400" dirty="0"/>
              <a:t>pilih</a:t>
            </a:r>
            <a:r>
              <a:rPr lang="id-ID" sz="2400" dirty="0"/>
              <a:t>. Staf Wellcome berbahasa Inggris, tetapi kami dapat menerjemahkan </a:t>
            </a:r>
            <a:r>
              <a:rPr lang="en-US" sz="2400" dirty="0"/>
              <a:t>lamaran</a:t>
            </a:r>
            <a:r>
              <a:rPr lang="id-ID" sz="2400" dirty="0"/>
              <a:t> Anda. </a:t>
            </a:r>
          </a:p>
          <a:p>
            <a:endParaRPr lang="en-GB" sz="2400" b="0" i="0" u="none" strike="noStrike" dirty="0">
              <a:effectLst/>
            </a:endParaRP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000000"/>
              </a:solidFill>
            </a:endParaRP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2400" b="0" i="0" u="none" strike="noStrike" dirty="0">
              <a:effectLst/>
            </a:endParaRPr>
          </a:p>
          <a:p>
            <a:endParaRPr lang="en-GB" sz="24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3D2D105-4141-4F1E-A03F-CCCA0E76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wellcome.org  |  @wellcometrust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6176A-14DA-4287-AE9B-0B2C1F43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80A1-6AE5-4B25-9D5A-8382352E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Wawancara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034B-716B-4D69-9A29-1CD008C0F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5" y="2342092"/>
            <a:ext cx="14846625" cy="571467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id-ID" sz="2400" dirty="0"/>
              <a:t>Jika </a:t>
            </a:r>
            <a:r>
              <a:rPr lang="en-US" sz="2400" dirty="0"/>
              <a:t>lamaran</a:t>
            </a:r>
            <a:r>
              <a:rPr lang="id-ID" sz="2400" dirty="0"/>
              <a:t> Anda berhasil, kami akan menghubungi Anda untuk mengatur wawancara informal selama </a:t>
            </a:r>
            <a:br>
              <a:rPr lang="en-US" sz="2400" dirty="0"/>
            </a:br>
            <a:r>
              <a:rPr lang="id-ID" sz="2400" dirty="0"/>
              <a:t>30 menit dengan Layla Deverson (Manajer Kampanye) dan kolega Wellcome lainnya. Wawancara ini berupa </a:t>
            </a:r>
            <a:r>
              <a:rPr lang="id-ID" sz="2400"/>
              <a:t>panggilan video virtual, yang akan dilakukan pada waktu yang sesuai dengan </a:t>
            </a:r>
            <a:r>
              <a:rPr lang="en-US" sz="2400" dirty="0" err="1"/>
              <a:t>jadwal</a:t>
            </a:r>
            <a:r>
              <a:rPr lang="en-US" sz="2400" dirty="0"/>
              <a:t> </a:t>
            </a:r>
            <a:r>
              <a:rPr lang="id-ID" sz="2400" dirty="0"/>
              <a:t>Anda. </a:t>
            </a:r>
            <a:br>
              <a:rPr lang="en-US" sz="2400" dirty="0"/>
            </a:br>
            <a:r>
              <a:rPr lang="id-ID" sz="2400" dirty="0"/>
              <a:t>Jika Anda memiliki kebutuhan aksesibilitas, kami akan melakukan yang terbaik untuk mendukung Anda.</a:t>
            </a:r>
          </a:p>
          <a:p>
            <a:endParaRPr lang="en-GB" sz="2400" dirty="0"/>
          </a:p>
          <a:p>
            <a:r>
              <a:rPr lang="id-ID" sz="2400" dirty="0"/>
              <a:t>Kami akan </a:t>
            </a:r>
            <a:r>
              <a:rPr lang="en-US" sz="2400" dirty="0"/>
              <a:t>meminta atau </a:t>
            </a:r>
            <a:r>
              <a:rPr lang="id-ID" sz="2400" dirty="0"/>
              <a:t>bertanya: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dirty="0"/>
              <a:t>Ceritakan kepada kami tentang </a:t>
            </a:r>
            <a:r>
              <a:rPr lang="en-US" sz="2400" dirty="0"/>
              <a:t>kampanye </a:t>
            </a:r>
            <a:r>
              <a:rPr lang="id-ID" sz="2400" dirty="0"/>
              <a:t>Anda</a:t>
            </a:r>
            <a:r>
              <a:rPr lang="en-US" sz="2400" dirty="0"/>
              <a:t> </a:t>
            </a:r>
            <a:r>
              <a:rPr lang="id-ID" sz="2400" dirty="0"/>
              <a:t>demi mewujudkan perubahan.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dirty="0"/>
              <a:t>Mengapa membuat kesehatan global menjadi inklusif</a:t>
            </a:r>
            <a:r>
              <a:rPr lang="en-US" sz="2400" dirty="0"/>
              <a:t> p</a:t>
            </a:r>
            <a:r>
              <a:rPr lang="id-ID" sz="2400" dirty="0"/>
              <a:t>enting bagi Anda?</a:t>
            </a:r>
          </a:p>
          <a:p>
            <a:endParaRPr lang="en-GB" sz="2400" b="0" i="0" u="none" strike="noStrike" dirty="0">
              <a:effectLst/>
            </a:endParaRPr>
          </a:p>
          <a:p>
            <a:r>
              <a:rPr lang="id-ID" sz="2400" dirty="0"/>
              <a:t>Anda </a:t>
            </a:r>
            <a:r>
              <a:rPr lang="en-US" sz="2400" dirty="0"/>
              <a:t>selanjutnya </a:t>
            </a:r>
            <a:r>
              <a:rPr lang="id-ID" sz="2400" dirty="0"/>
              <a:t>memiliki kesempatan untuk mengajukan pertanyaan kepada kami.</a:t>
            </a: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000000"/>
              </a:solidFill>
            </a:endParaRP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2400" b="0" i="0" u="none" strike="noStrike" dirty="0">
              <a:effectLst/>
            </a:endParaRPr>
          </a:p>
          <a:p>
            <a:endParaRPr lang="en-GB" sz="24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3D2D105-4141-4F1E-A03F-CCCA0E76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wellcome.org  |  @wellcometrust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6176A-14DA-4287-AE9B-0B2C1F43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8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world map made of pins and strings">
            <a:extLst>
              <a:ext uri="{FF2B5EF4-FFF2-40B4-BE49-F238E27FC236}">
                <a16:creationId xmlns:a16="http://schemas.microsoft.com/office/drawing/2014/main" id="{27AC6640-A2DD-FCD4-0DF4-CEFE73F2EF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r="15948"/>
          <a:stretch/>
        </p:blipFill>
        <p:spPr>
          <a:xfrm>
            <a:off x="6920809" y="0"/>
            <a:ext cx="9333604" cy="9144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70C7EF-6BEF-48D6-B027-6F522280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Siapa kami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78002-3E26-4245-A531-93391C1F4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007" y="1931932"/>
            <a:ext cx="6616689" cy="662423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id-ID" sz="2200" b="0" dirty="0">
                <a:ea typeface="+mn-lt"/>
                <a:cs typeface="+mn-lt"/>
              </a:rPr>
              <a:t>Wellcome adalah yayasan amal global yang </a:t>
            </a:r>
            <a:r>
              <a:rPr lang="en-US" sz="2200" b="0" dirty="0">
                <a:ea typeface="+mn-lt"/>
                <a:cs typeface="+mn-lt"/>
              </a:rPr>
              <a:t>berdiri</a:t>
            </a:r>
            <a:r>
              <a:rPr lang="id-ID" sz="2200" b="0" dirty="0">
                <a:ea typeface="+mn-lt"/>
                <a:cs typeface="+mn-lt"/>
              </a:rPr>
              <a:t> di tahun 1936. </a:t>
            </a:r>
            <a:r>
              <a:rPr lang="id-ID" sz="2200" b="0" dirty="0"/>
              <a:t>Melalui kerja kami, </a:t>
            </a:r>
            <a:r>
              <a:rPr lang="id-ID" sz="2200" dirty="0"/>
              <a:t>kami mendukung ilmu pengetahuan untuk memecahkan masalah kesehatan yang mendesak </a:t>
            </a:r>
            <a:r>
              <a:rPr lang="en-US" sz="2200" dirty="0"/>
              <a:t>dan </a:t>
            </a:r>
            <a:r>
              <a:rPr lang="id-ID" sz="2200" dirty="0"/>
              <a:t>dihadapi banyak orang.</a:t>
            </a:r>
            <a:r>
              <a:rPr lang="id-ID" sz="2200" b="0" dirty="0">
                <a:ea typeface="+mn-lt"/>
                <a:cs typeface="+mn-lt"/>
              </a:rPr>
              <a:t> </a:t>
            </a:r>
          </a:p>
          <a:p>
            <a:r>
              <a:rPr lang="id-ID" sz="2200" b="0" dirty="0"/>
              <a:t>Kami mendanai penelitian yang didorong oleh </a:t>
            </a:r>
            <a:r>
              <a:rPr lang="en-US" sz="2200" b="0" dirty="0"/>
              <a:t>ke</a:t>
            </a:r>
            <a:r>
              <a:rPr lang="id-ID" sz="2200" b="0" dirty="0"/>
              <a:t>ingintahu</a:t>
            </a:r>
            <a:r>
              <a:rPr lang="en-US" sz="2200" b="0" dirty="0"/>
              <a:t>an</a:t>
            </a:r>
            <a:r>
              <a:rPr lang="id-ID" sz="2200" b="0" dirty="0"/>
              <a:t> dan men</a:t>
            </a:r>
            <a:r>
              <a:rPr lang="en-US" sz="2200" b="0" dirty="0"/>
              <a:t>angani</a:t>
            </a:r>
            <a:r>
              <a:rPr lang="id-ID" sz="2200" b="0" dirty="0"/>
              <a:t> tiga tantangan kesehatan terbesar yang </a:t>
            </a:r>
            <a:r>
              <a:rPr lang="en-US" sz="2200" b="0" dirty="0"/>
              <a:t>tengah </a:t>
            </a:r>
            <a:r>
              <a:rPr lang="id-ID" sz="2200" b="0" dirty="0"/>
              <a:t>dihadapi umat manusia </a:t>
            </a:r>
            <a:r>
              <a:rPr lang="id-ID" sz="2200" dirty="0"/>
              <a:t>– perubahan iklim, penyakit menular </a:t>
            </a:r>
            <a:br>
              <a:rPr lang="en-US" sz="2200" dirty="0"/>
            </a:br>
            <a:r>
              <a:rPr lang="id-ID" sz="2200" dirty="0"/>
              <a:t>dan kesehatan mental. </a:t>
            </a:r>
          </a:p>
          <a:p>
            <a:r>
              <a:rPr lang="id-ID" sz="2200" b="0" dirty="0">
                <a:ea typeface="+mn-lt"/>
                <a:cs typeface="+mn-lt"/>
              </a:rPr>
              <a:t>Kami bekerja sama dengan para pembuat kebijakan, men</a:t>
            </a:r>
            <a:r>
              <a:rPr lang="en-US" sz="2200" b="0" dirty="0">
                <a:ea typeface="+mn-lt"/>
                <a:cs typeface="+mn-lt"/>
              </a:rPr>
              <a:t>gada</a:t>
            </a:r>
            <a:r>
              <a:rPr lang="id-ID" sz="2200" b="0" dirty="0">
                <a:ea typeface="+mn-lt"/>
                <a:cs typeface="+mn-lt"/>
              </a:rPr>
              <a:t>kan kampanye advokasi, dan </a:t>
            </a:r>
            <a:r>
              <a:rPr lang="en-US" sz="2200" b="0" dirty="0">
                <a:ea typeface="+mn-lt"/>
                <a:cs typeface="+mn-lt"/>
              </a:rPr>
              <a:t>ber</a:t>
            </a:r>
            <a:r>
              <a:rPr lang="id-ID" sz="2200" b="0" dirty="0">
                <a:ea typeface="+mn-lt"/>
                <a:cs typeface="+mn-lt"/>
              </a:rPr>
              <a:t>mitra</a:t>
            </a:r>
            <a:r>
              <a:rPr lang="en-US" sz="2200" b="0" dirty="0">
                <a:ea typeface="+mn-lt"/>
                <a:cs typeface="+mn-lt"/>
              </a:rPr>
              <a:t> </a:t>
            </a:r>
            <a:r>
              <a:rPr lang="id-ID" sz="2200" b="0" dirty="0">
                <a:ea typeface="+mn-lt"/>
                <a:cs typeface="+mn-lt"/>
              </a:rPr>
              <a:t>dengan </a:t>
            </a:r>
            <a:r>
              <a:rPr lang="en-US" sz="2200" b="0" dirty="0">
                <a:ea typeface="+mn-lt"/>
                <a:cs typeface="+mn-lt"/>
              </a:rPr>
              <a:t>berbagai </a:t>
            </a:r>
            <a:r>
              <a:rPr lang="id-ID" sz="2200" b="0" dirty="0">
                <a:ea typeface="+mn-lt"/>
                <a:cs typeface="+mn-lt"/>
              </a:rPr>
              <a:t>organisasi </a:t>
            </a:r>
            <a:r>
              <a:rPr lang="en-US" sz="2200" b="0" dirty="0">
                <a:ea typeface="+mn-lt"/>
                <a:cs typeface="+mn-lt"/>
              </a:rPr>
              <a:t>guna</a:t>
            </a:r>
            <a:r>
              <a:rPr lang="id-ID" sz="2200" b="0" dirty="0">
                <a:ea typeface="+mn-lt"/>
                <a:cs typeface="+mn-lt"/>
              </a:rPr>
              <a:t> memastikan semua orang, di mana pun, mendapatkan manfaat dari kemajuan ilmu kesehatan.</a:t>
            </a:r>
          </a:p>
          <a:p>
            <a:endParaRPr lang="en-GB" sz="2200" dirty="0">
              <a:cs typeface="Arial"/>
            </a:endParaRPr>
          </a:p>
          <a:p>
            <a:endParaRPr lang="en-GB" sz="2200" b="0" dirty="0">
              <a:cs typeface="Arial"/>
            </a:endParaRPr>
          </a:p>
          <a:p>
            <a:endParaRPr lang="en-GB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38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658E9CE-074A-3A48-80B2-E87E961DD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03D7BA-DEBF-6847-89D6-D0A18C0C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590CEFE-18CF-44E2-AECF-BCD1FCF081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4" r="21294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78B96D0-2F5B-D84E-A531-69A5D9B5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881172"/>
            <a:ext cx="7236000" cy="1282402"/>
          </a:xfrm>
        </p:spPr>
        <p:txBody>
          <a:bodyPr/>
          <a:lstStyle/>
          <a:p>
            <a:r>
              <a:rPr lang="id-ID"/>
              <a:t>Kampanye di Wellcome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C1DE9E-F637-2740-B73C-B5E8DBEA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wellcome.org  |  @wellcometrust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37ABB8-A76A-C34B-9A49-6A9F604C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1979106"/>
            <a:ext cx="6300000" cy="524163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b="0" dirty="0"/>
              <a:t>Kami bagian dari tim </a:t>
            </a:r>
            <a:r>
              <a:rPr lang="en-US" sz="2400" b="0" dirty="0"/>
              <a:t>Pe</a:t>
            </a:r>
            <a:r>
              <a:rPr lang="id-ID" sz="2400" b="0" dirty="0"/>
              <a:t>libatan Publik dan Kampanye dalam departemen Urusan Korporat Wellcome.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b="0" dirty="0"/>
              <a:t>Tim kampanye Wellcome </a:t>
            </a:r>
            <a:r>
              <a:rPr lang="en-US" sz="2400" b="0" dirty="0"/>
              <a:t>sebelumnya t</a:t>
            </a:r>
            <a:r>
              <a:rPr lang="id-ID" sz="2400" b="0" dirty="0"/>
              <a:t>elah menjalankan kampanye yang sukses seperti </a:t>
            </a:r>
            <a:r>
              <a:rPr lang="en-US" sz="2400" b="0" dirty="0">
                <a:hlinkClick r:id="rId4"/>
              </a:rPr>
              <a:t>kampanye </a:t>
            </a:r>
            <a:r>
              <a:rPr lang="en-US" sz="2400" b="0" dirty="0" err="1">
                <a:hlinkClick r:id="rId4"/>
              </a:rPr>
              <a:t>Riset</a:t>
            </a:r>
            <a:r>
              <a:rPr lang="en-US" sz="2400" b="0" dirty="0">
                <a:hlinkClick r:id="rId4"/>
              </a:rPr>
              <a:t> </a:t>
            </a:r>
            <a:r>
              <a:rPr lang="id-ID" sz="2400" b="0" dirty="0">
                <a:hlinkClick r:id="rId4"/>
              </a:rPr>
              <a:t>Reimagine</a:t>
            </a:r>
            <a:r>
              <a:rPr lang="en-US" sz="2400" b="0" dirty="0"/>
              <a:t> d</a:t>
            </a:r>
            <a:r>
              <a:rPr lang="id-ID" sz="2400" b="0" dirty="0"/>
              <a:t>an </a:t>
            </a:r>
            <a:r>
              <a:rPr lang="id-ID" sz="2400" b="0" dirty="0">
                <a:hlinkClick r:id="rId5"/>
              </a:rPr>
              <a:t>Covid-19 Access</a:t>
            </a:r>
            <a:r>
              <a:rPr lang="id-ID" sz="2400" b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b="0" dirty="0"/>
              <a:t>Di bawah strategi baru Wellcome, kami </a:t>
            </a:r>
            <a:r>
              <a:rPr lang="en-US" sz="2400" b="0" dirty="0"/>
              <a:t>kini </a:t>
            </a:r>
            <a:r>
              <a:rPr lang="id-ID" sz="2400" b="0" dirty="0"/>
              <a:t> tim yang diperkuat dengan mandat baru </a:t>
            </a:r>
            <a:r>
              <a:rPr lang="en-US" sz="2400" b="0" dirty="0"/>
              <a:t>guna</a:t>
            </a:r>
            <a:r>
              <a:rPr lang="id-ID" sz="2400" b="0" dirty="0"/>
              <a:t> me</a:t>
            </a:r>
            <a:r>
              <a:rPr lang="en-US" sz="2400" b="0" dirty="0"/>
              <a:t>ngada</a:t>
            </a:r>
            <a:r>
              <a:rPr lang="id-ID" sz="2400" b="0" dirty="0"/>
              <a:t>kan kampanye yang lebih ambisius tentang berbagai isu sistemik.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0" dirty="0"/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90731-2501-1A4A-9B51-ECA0032298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821025" y="641350"/>
            <a:ext cx="433388" cy="307975"/>
          </a:xfrm>
        </p:spPr>
        <p:txBody>
          <a:bodyPr/>
          <a:lstStyle/>
          <a:p>
            <a:fld id="{DEF9AD68-5327-4FA6-9851-A953E704265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Tentang kerja Wellcome terkait Penyakit Menular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A266-D924-8C4C-856C-884658D9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6" y="1923853"/>
            <a:ext cx="15120000" cy="5714670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id-ID" sz="2500" dirty="0"/>
              <a:t>Dunia kerap menunggu penyakit menular men</a:t>
            </a:r>
            <a:r>
              <a:rPr lang="en-US" sz="2500" dirty="0"/>
              <a:t>yebar</a:t>
            </a:r>
            <a:r>
              <a:rPr lang="id-ID" sz="2500" dirty="0"/>
              <a:t> sebelum bertindak. Tindakan ini meningkatkan risiko dan dampaknya, yang secara tidak </a:t>
            </a:r>
            <a:r>
              <a:rPr lang="en-US" sz="2500" dirty="0"/>
              <a:t>berimbang</a:t>
            </a:r>
            <a:r>
              <a:rPr lang="id-ID" sz="2500" dirty="0"/>
              <a:t> memengaruhi masyarakat terpinggirkan dan mereka yang berada di lingkungan dengan sumber daya rendah.</a:t>
            </a:r>
          </a:p>
          <a:p>
            <a:pPr>
              <a:spcAft>
                <a:spcPts val="1200"/>
              </a:spcAft>
            </a:pPr>
            <a:r>
              <a:rPr lang="id-ID" sz="2500" dirty="0"/>
              <a:t>Wellcome bekerja </a:t>
            </a:r>
            <a:r>
              <a:rPr lang="en-US" sz="2500" dirty="0"/>
              <a:t>dengan </a:t>
            </a:r>
            <a:r>
              <a:rPr lang="id-ID" sz="2500" dirty="0"/>
              <a:t>tujuan akhir </a:t>
            </a:r>
            <a:r>
              <a:rPr lang="en-US" sz="2500" dirty="0"/>
              <a:t>mengurangi jumlah </a:t>
            </a:r>
            <a:r>
              <a:rPr lang="id-ID" sz="2500" dirty="0"/>
              <a:t>orang yang menderita akibat penyakit menular. </a:t>
            </a:r>
            <a:br>
              <a:rPr lang="en-US" sz="2500" dirty="0"/>
            </a:br>
            <a:r>
              <a:rPr lang="id-ID" sz="2500" dirty="0"/>
              <a:t>Itu berarti mengurangi risiko dan dampaknya.</a:t>
            </a:r>
          </a:p>
          <a:p>
            <a:pPr>
              <a:spcAft>
                <a:spcPts val="1200"/>
              </a:spcAft>
            </a:pPr>
            <a:r>
              <a:rPr lang="id-ID" sz="2500" dirty="0"/>
              <a:t>Untuk mengurangi risiko, dunia perlu bertindak lebih awal, sebelum penyakit </a:t>
            </a:r>
            <a:r>
              <a:rPr lang="en-US" sz="2500" dirty="0"/>
              <a:t>menyebar</a:t>
            </a:r>
            <a:r>
              <a:rPr lang="id-ID" sz="2500" dirty="0"/>
              <a:t>. Untuk mengurangi dampaknya, tindakan memprediksi, mendeteksi, dan memitigasi penyakit menular harus efektif dan merata.</a:t>
            </a:r>
          </a:p>
          <a:p>
            <a:pPr>
              <a:spcAft>
                <a:spcPts val="1200"/>
              </a:spcAft>
            </a:pPr>
            <a:r>
              <a:rPr lang="id-ID" sz="2500" dirty="0"/>
              <a:t>Kami mendanai penelitian untuk meningkatkan pemahaman dunia tentang penyakit menular, apa </a:t>
            </a:r>
            <a:r>
              <a:rPr lang="en-US" sz="2500" dirty="0"/>
              <a:t>saja pendorong penyebaran </a:t>
            </a:r>
            <a:r>
              <a:rPr lang="id-ID" sz="2500" dirty="0"/>
              <a:t>penyakit </a:t>
            </a:r>
            <a:r>
              <a:rPr lang="en-US" sz="2500" dirty="0"/>
              <a:t>itu, </a:t>
            </a:r>
            <a:r>
              <a:rPr lang="id-ID" sz="2500" dirty="0"/>
              <a:t>dan bagaimana kita dapat mengurangi dampaknya. Namun, </a:t>
            </a:r>
            <a:r>
              <a:rPr lang="en-US" sz="2500" dirty="0"/>
              <a:t>langkah itu </a:t>
            </a:r>
            <a:r>
              <a:rPr lang="id-ID" sz="2500" dirty="0"/>
              <a:t>hanya akan berhasil jika kita juga memastikan bahwa komunitas global mau dan mampu bertindak berdasarkan pengetahuan </a:t>
            </a:r>
            <a:r>
              <a:rPr lang="en-US" sz="2500" dirty="0"/>
              <a:t>tersebut</a:t>
            </a:r>
            <a:r>
              <a:rPr lang="id-ID" sz="2500" dirty="0"/>
              <a:t>. Di situlah kampanye membantu.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7520-0244-F54B-BD1F-CC0BA93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F622CCF-D26D-4D07-AD91-941794F3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430" y="8461372"/>
            <a:ext cx="12704776" cy="276999"/>
          </a:xfrm>
        </p:spPr>
        <p:txBody>
          <a:bodyPr/>
          <a:lstStyle/>
          <a:p>
            <a:r>
              <a:rPr lang="id-ID"/>
              <a:t>wellcome.org  |  @wellcometrust</a:t>
            </a:r>
          </a:p>
        </p:txBody>
      </p:sp>
    </p:spTree>
    <p:extLst>
      <p:ext uri="{BB962C8B-B14F-4D97-AF65-F5344CB8AC3E}">
        <p14:creationId xmlns:p14="http://schemas.microsoft.com/office/powerpoint/2010/main" val="8531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77A7-AA48-4B5A-83AF-2D719B95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Tujuan kampanye kami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A6676-A4A7-44BC-BBC7-9C53F46D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wellcome.org  |  @wellcometrust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A1E4E-4971-4742-BFCB-C03ACD00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CEDDAF-DA67-4492-9289-E05748D186E6}"/>
              </a:ext>
            </a:extLst>
          </p:cNvPr>
          <p:cNvSpPr txBox="1"/>
          <p:nvPr/>
        </p:nvSpPr>
        <p:spPr>
          <a:xfrm>
            <a:off x="567205" y="1904259"/>
            <a:ext cx="14690212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d-ID" sz="2500" dirty="0"/>
              <a:t>Dalam jangka pendek dan menengah, tujuan kami adalah: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id-ID" sz="2500" dirty="0">
                <a:solidFill>
                  <a:srgbClr val="242424"/>
                </a:solidFill>
              </a:rPr>
              <a:t>Meningkatkan kesadaran </a:t>
            </a:r>
            <a:r>
              <a:rPr lang="en-US" sz="2500" dirty="0">
                <a:solidFill>
                  <a:srgbClr val="242424"/>
                </a:solidFill>
              </a:rPr>
              <a:t>tentang</a:t>
            </a:r>
            <a:r>
              <a:rPr lang="id-ID" sz="2500" dirty="0">
                <a:solidFill>
                  <a:srgbClr val="242424"/>
                </a:solidFill>
              </a:rPr>
              <a:t> masalah dan solusi dalam </a:t>
            </a:r>
            <a:r>
              <a:rPr lang="en-US" sz="2500" dirty="0">
                <a:solidFill>
                  <a:srgbClr val="242424"/>
                </a:solidFill>
              </a:rPr>
              <a:t>lingkup</a:t>
            </a:r>
            <a:r>
              <a:rPr lang="id-ID" sz="2500" dirty="0">
                <a:solidFill>
                  <a:srgbClr val="242424"/>
                </a:solidFill>
              </a:rPr>
              <a:t> LitBang (penelitian dan pengembangan</a:t>
            </a:r>
            <a:r>
              <a:rPr lang="en-US" sz="2500" dirty="0">
                <a:solidFill>
                  <a:srgbClr val="242424"/>
                </a:solidFill>
              </a:rPr>
              <a:t>/R&amp;D</a:t>
            </a:r>
            <a:r>
              <a:rPr lang="id-ID" sz="2500" dirty="0">
                <a:solidFill>
                  <a:srgbClr val="242424"/>
                </a:solidFill>
              </a:rPr>
              <a:t>) dengan menyoroti penelitian atau aktivitas utama yang membawa masalah tersebut ke</a:t>
            </a:r>
            <a:r>
              <a:rPr lang="en-US" sz="2500" dirty="0">
                <a:solidFill>
                  <a:srgbClr val="242424"/>
                </a:solidFill>
              </a:rPr>
              <a:t> </a:t>
            </a:r>
            <a:r>
              <a:rPr lang="id-ID" sz="2500" dirty="0">
                <a:solidFill>
                  <a:srgbClr val="242424"/>
                </a:solidFill>
              </a:rPr>
              <a:t>para pengambil keputusan dan mengaitkannya dengan isu-isu yang </a:t>
            </a:r>
            <a:r>
              <a:rPr lang="en-US" sz="2500" dirty="0">
                <a:solidFill>
                  <a:srgbClr val="242424"/>
                </a:solidFill>
              </a:rPr>
              <a:t>menjadi kepedulian </a:t>
            </a:r>
            <a:r>
              <a:rPr lang="id-ID" sz="2500" dirty="0">
                <a:solidFill>
                  <a:srgbClr val="242424"/>
                </a:solidFill>
              </a:rPr>
              <a:t>mereka. 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id-ID" sz="2500" dirty="0">
                <a:solidFill>
                  <a:srgbClr val="242424"/>
                </a:solidFill>
              </a:rPr>
              <a:t>Me</a:t>
            </a:r>
            <a:r>
              <a:rPr lang="en-US" sz="2500" dirty="0">
                <a:solidFill>
                  <a:srgbClr val="242424"/>
                </a:solidFill>
              </a:rPr>
              <a:t>ndorong terbentuknya </a:t>
            </a:r>
            <a:r>
              <a:rPr lang="id-ID" sz="2500" dirty="0">
                <a:solidFill>
                  <a:srgbClr val="242424"/>
                </a:solidFill>
              </a:rPr>
              <a:t>ekosistem </a:t>
            </a:r>
            <a:r>
              <a:rPr lang="en-US" sz="2500" dirty="0">
                <a:solidFill>
                  <a:srgbClr val="242424"/>
                </a:solidFill>
              </a:rPr>
              <a:t>LitBang</a:t>
            </a:r>
            <a:r>
              <a:rPr lang="id-ID" sz="2500" dirty="0">
                <a:solidFill>
                  <a:srgbClr val="242424"/>
                </a:solidFill>
              </a:rPr>
              <a:t> yang lebih efektif dan adil, dengan fokus pada dukungan industri dan pemerintah terhadap visi Wellcome dalam dua hingga lima tahun ke depan</a:t>
            </a:r>
            <a:r>
              <a:rPr lang="en-US" sz="2500" dirty="0">
                <a:solidFill>
                  <a:srgbClr val="242424"/>
                </a:solidFill>
              </a:rPr>
              <a:t>.</a:t>
            </a:r>
            <a:endParaRPr lang="id-ID" sz="2500" dirty="0">
              <a:solidFill>
                <a:srgbClr val="242424"/>
              </a:solidFill>
            </a:endParaRP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id-ID" sz="2500" dirty="0">
                <a:solidFill>
                  <a:srgbClr val="242424"/>
                </a:solidFill>
              </a:rPr>
              <a:t>Menyatukan para pemangku kepentingan </a:t>
            </a:r>
            <a:r>
              <a:rPr lang="en-US" sz="2500" dirty="0">
                <a:solidFill>
                  <a:srgbClr val="242424"/>
                </a:solidFill>
              </a:rPr>
              <a:t>di </a:t>
            </a:r>
            <a:r>
              <a:rPr lang="id-ID" sz="2500" dirty="0">
                <a:solidFill>
                  <a:srgbClr val="242424"/>
                </a:solidFill>
              </a:rPr>
              <a:t>Global Utara dan Global Selatan </a:t>
            </a:r>
            <a:r>
              <a:rPr lang="en-US" sz="2500" dirty="0">
                <a:solidFill>
                  <a:srgbClr val="242424"/>
                </a:solidFill>
              </a:rPr>
              <a:t>guna</a:t>
            </a:r>
            <a:r>
              <a:rPr lang="id-ID" sz="2500" dirty="0">
                <a:solidFill>
                  <a:srgbClr val="242424"/>
                </a:solidFill>
              </a:rPr>
              <a:t> mengidentifikasi tindakan yang dapat mereka lakukan dalam ekosistem penyakit menular yang lebih luas untuk mencegah meningkatnya penyakit menular</a:t>
            </a:r>
            <a:r>
              <a:rPr lang="en-US" sz="2500" dirty="0">
                <a:solidFill>
                  <a:srgbClr val="242424"/>
                </a:solidFill>
              </a:rPr>
              <a:t> dan </a:t>
            </a:r>
            <a:r>
              <a:rPr lang="id-ID" sz="2500" dirty="0">
                <a:solidFill>
                  <a:srgbClr val="242424"/>
                </a:solidFill>
              </a:rPr>
              <a:t>memastikan masyarakat paling terdampak </a:t>
            </a:r>
            <a:r>
              <a:rPr lang="en-US" sz="2500" dirty="0">
                <a:solidFill>
                  <a:srgbClr val="242424"/>
                </a:solidFill>
              </a:rPr>
              <a:t>menjadi </a:t>
            </a:r>
            <a:r>
              <a:rPr lang="id-ID" sz="2500" dirty="0">
                <a:solidFill>
                  <a:srgbClr val="242424"/>
                </a:solidFill>
              </a:rPr>
              <a:t>pusat</a:t>
            </a:r>
            <a:r>
              <a:rPr lang="en-US" sz="2500" dirty="0">
                <a:solidFill>
                  <a:srgbClr val="242424"/>
                </a:solidFill>
              </a:rPr>
              <a:t> perhatian </a:t>
            </a:r>
            <a:r>
              <a:rPr lang="id-ID" sz="2500" dirty="0">
                <a:solidFill>
                  <a:srgbClr val="242424"/>
                </a:solidFill>
              </a:rPr>
              <a:t>dalam pe</a:t>
            </a:r>
            <a:r>
              <a:rPr lang="en-US" sz="2500" dirty="0">
                <a:solidFill>
                  <a:srgbClr val="242424"/>
                </a:solidFill>
              </a:rPr>
              <a:t>mbicaraan. </a:t>
            </a:r>
            <a:endParaRPr lang="id-ID" sz="2500" dirty="0">
              <a:solidFill>
                <a:srgbClr val="242424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500" b="1" dirty="0">
              <a:solidFill>
                <a:srgbClr val="242424"/>
              </a:solidFill>
            </a:endParaRPr>
          </a:p>
          <a:p>
            <a:r>
              <a:rPr lang="id-ID" sz="2500" dirty="0"/>
              <a:t>Kami akan berfokus pada para </a:t>
            </a:r>
            <a:r>
              <a:rPr lang="id-ID" sz="2500" u="sng" dirty="0"/>
              <a:t>pembuat kebijakan</a:t>
            </a:r>
            <a:r>
              <a:rPr lang="id-ID" sz="2500" dirty="0"/>
              <a:t> dan </a:t>
            </a:r>
            <a:r>
              <a:rPr lang="id-ID" sz="2500" u="sng" dirty="0"/>
              <a:t>industri</a:t>
            </a:r>
            <a:r>
              <a:rPr lang="id-ID" sz="2500" dirty="0"/>
              <a:t> sebagai audiens utama untuk kampanye ini. Ada banyak pemangku kepentingan – seperti masyarakat paling terdampak dan penerima hibah – yang juga akan kami ajak berkampanye.</a:t>
            </a:r>
          </a:p>
          <a:p>
            <a:pPr marL="514350" indent="-514350">
              <a:buFont typeface="+mj-lt"/>
              <a:buAutoNum type="arabicPeriod"/>
            </a:pPr>
            <a:endParaRPr lang="en-GB" sz="2500" b="1" dirty="0">
              <a:solidFill>
                <a:srgbClr val="242424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500" b="1" dirty="0">
              <a:solidFill>
                <a:srgbClr val="242424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500" dirty="0">
              <a:solidFill>
                <a:srgbClr val="242424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9760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73FD-8274-490E-85BE-338BF323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525572"/>
            <a:ext cx="15120000" cy="974626"/>
          </a:xfrm>
        </p:spPr>
        <p:txBody>
          <a:bodyPr/>
          <a:lstStyle/>
          <a:p>
            <a:r>
              <a:rPr lang="id-ID"/>
              <a:t>Kelompok Penasihat</a:t>
            </a:r>
          </a:p>
        </p:txBody>
      </p:sp>
    </p:spTree>
    <p:extLst>
      <p:ext uri="{BB962C8B-B14F-4D97-AF65-F5344CB8AC3E}">
        <p14:creationId xmlns:p14="http://schemas.microsoft.com/office/powerpoint/2010/main" val="40248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1B066-B622-1ADE-1889-F4927A8F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881172"/>
            <a:ext cx="4536000" cy="641201"/>
          </a:xfrm>
        </p:spPr>
        <p:txBody>
          <a:bodyPr/>
          <a:lstStyle/>
          <a:p>
            <a:r>
              <a:rPr lang="id-ID"/>
              <a:t>Tujuan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6E20F-BD21-CF90-40EA-D68BEF9F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wellcome.org  |  @wellcometrust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020DC-B534-EC14-9D92-8510DD0B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4F543-B3C6-8DAA-AACF-09AD2AA1A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677" y="2028894"/>
            <a:ext cx="7137778" cy="7056404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id-ID" dirty="0"/>
              <a:t>Memberikan masukan ahli dalam pengembangan strategi dan </a:t>
            </a:r>
            <a:r>
              <a:rPr lang="en-US" dirty="0"/>
              <a:t>pelaksanaan</a:t>
            </a:r>
            <a:r>
              <a:rPr lang="id-ID" dirty="0"/>
              <a:t> kampanye Wellcome tentang penyakit menular</a:t>
            </a:r>
          </a:p>
          <a:p>
            <a:pPr marL="457200" indent="-457200">
              <a:lnSpc>
                <a:spcPts val="3400"/>
              </a:lnSpc>
              <a:buChar char="•"/>
            </a:pPr>
            <a:r>
              <a:rPr lang="id-ID" dirty="0"/>
              <a:t>Mempromosikan inklusivitas dan kesetaraan dalam pendekatan kampanye Wellcome</a:t>
            </a:r>
            <a:r>
              <a:rPr lang="en-US" dirty="0"/>
              <a:t> tentang </a:t>
            </a:r>
            <a:r>
              <a:rPr lang="id-ID" dirty="0"/>
              <a:t>penyakit menular</a:t>
            </a:r>
          </a:p>
          <a:p>
            <a:pPr marL="457200" indent="-457200">
              <a:lnSpc>
                <a:spcPts val="3400"/>
              </a:lnSpc>
              <a:buChar char="•"/>
            </a:pPr>
            <a:r>
              <a:rPr lang="id-ID" dirty="0"/>
              <a:t>Memberikan perspektif global untuk membantu memastikan kampanye sesuai dan efektif untuk </a:t>
            </a:r>
            <a:r>
              <a:rPr lang="en-US" dirty="0"/>
              <a:t>khalayak</a:t>
            </a:r>
            <a:r>
              <a:rPr lang="id-ID" dirty="0"/>
              <a:t> sasaran </a:t>
            </a:r>
          </a:p>
          <a:p>
            <a:pPr marL="457200" indent="-457200">
              <a:lnSpc>
                <a:spcPts val="3400"/>
              </a:lnSpc>
              <a:buChar char="•"/>
            </a:pPr>
            <a:r>
              <a:rPr lang="id-ID" dirty="0"/>
              <a:t>Mengkaji dan </a:t>
            </a:r>
            <a:r>
              <a:rPr lang="en-US" dirty="0"/>
              <a:t>menyoal</a:t>
            </a:r>
            <a:r>
              <a:rPr lang="id-ID" dirty="0"/>
              <a:t> pendekatan dan </a:t>
            </a:r>
            <a:br>
              <a:rPr lang="en-US" dirty="0"/>
            </a:br>
            <a:r>
              <a:rPr lang="id-ID" dirty="0"/>
              <a:t>ide yang diusulkan Wellcome dengan </a:t>
            </a:r>
            <a:br>
              <a:rPr lang="en-US" dirty="0"/>
            </a:br>
            <a:r>
              <a:rPr lang="id-ID" dirty="0"/>
              <a:t>cara yang konstruktif</a:t>
            </a:r>
          </a:p>
          <a:p>
            <a:pPr marL="457200" indent="-457200">
              <a:lnSpc>
                <a:spcPts val="3400"/>
              </a:lnSpc>
              <a:buChar char="•"/>
            </a:pPr>
            <a:endParaRPr lang="en-GB" dirty="0">
              <a:cs typeface="Arial"/>
            </a:endParaRPr>
          </a:p>
          <a:p>
            <a:pPr marL="457200" indent="-457200">
              <a:lnSpc>
                <a:spcPts val="3400"/>
              </a:lnSpc>
              <a:buChar char="•"/>
            </a:pPr>
            <a:endParaRPr lang="en-GB" dirty="0">
              <a:cs typeface="Arial"/>
            </a:endParaRPr>
          </a:p>
          <a:p>
            <a:pPr>
              <a:lnSpc>
                <a:spcPts val="3400"/>
              </a:lnSpc>
            </a:pPr>
            <a:endParaRPr lang="en-GB" dirty="0">
              <a:cs typeface="Arial"/>
            </a:endParaRPr>
          </a:p>
        </p:txBody>
      </p:sp>
      <p:pic>
        <p:nvPicPr>
          <p:cNvPr id="6" name="Picture Placeholder 12" descr="Chemists in the laboratory">
            <a:extLst>
              <a:ext uri="{FF2B5EF4-FFF2-40B4-BE49-F238E27FC236}">
                <a16:creationId xmlns:a16="http://schemas.microsoft.com/office/drawing/2014/main" id="{6C019BDA-3477-4BE7-879F-602E3CF5F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5" r="15975"/>
          <a:stretch/>
        </p:blipFill>
        <p:spPr>
          <a:xfrm>
            <a:off x="6920809" y="0"/>
            <a:ext cx="9333604" cy="9144000"/>
          </a:xfrm>
          <a:custGeom>
            <a:avLst/>
            <a:gdLst>
              <a:gd name="connsiteX0" fmla="*/ 2235659 w 9333604"/>
              <a:gd name="connsiteY0" fmla="*/ 0 h 9144000"/>
              <a:gd name="connsiteX1" fmla="*/ 9333604 w 9333604"/>
              <a:gd name="connsiteY1" fmla="*/ 0 h 9144000"/>
              <a:gd name="connsiteX2" fmla="*/ 9333604 w 9333604"/>
              <a:gd name="connsiteY2" fmla="*/ 9144000 h 9144000"/>
              <a:gd name="connsiteX3" fmla="*/ 0 w 9333604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3604" h="9144000">
                <a:moveTo>
                  <a:pt x="2235659" y="0"/>
                </a:moveTo>
                <a:lnTo>
                  <a:pt x="9333604" y="0"/>
                </a:lnTo>
                <a:lnTo>
                  <a:pt x="9333604" y="9144000"/>
                </a:lnTo>
                <a:lnTo>
                  <a:pt x="0" y="9144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2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1B066-B622-1ADE-1889-F4927A8F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881172"/>
            <a:ext cx="4536000" cy="641201"/>
          </a:xfrm>
        </p:spPr>
        <p:txBody>
          <a:bodyPr/>
          <a:lstStyle/>
          <a:p>
            <a:r>
              <a:rPr lang="id-ID"/>
              <a:t>Keanggotaan 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6E20F-BD21-CF90-40EA-D68BEF9F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wellcome.org  |  @wellcometrust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020DC-B534-EC14-9D92-8510DD0B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4F543-B3C6-8DAA-AACF-09AD2AA1A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8" y="897679"/>
            <a:ext cx="8622051" cy="7056404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lnSpc>
                <a:spcPts val="3400"/>
              </a:lnSpc>
              <a:buChar char="•"/>
            </a:pPr>
            <a:r>
              <a:rPr lang="id-ID" dirty="0"/>
              <a:t>Kami mencari 10 anggota dari seluruh dunia yang memiliki pengalaman sukses</a:t>
            </a:r>
            <a:r>
              <a:rPr lang="en-US" dirty="0"/>
              <a:t> </a:t>
            </a:r>
            <a:r>
              <a:rPr lang="id-ID" dirty="0"/>
              <a:t>berkampanye </a:t>
            </a:r>
            <a:r>
              <a:rPr lang="en-US" dirty="0"/>
              <a:t>guna</a:t>
            </a:r>
            <a:r>
              <a:rPr lang="id-ID" dirty="0"/>
              <a:t> mewujudkan perubahan dalam </a:t>
            </a:r>
            <a:r>
              <a:rPr lang="en-US" dirty="0"/>
              <a:t>penanganan </a:t>
            </a:r>
            <a:r>
              <a:rPr lang="id-ID" dirty="0"/>
              <a:t>penyakit menular.</a:t>
            </a:r>
          </a:p>
          <a:p>
            <a:pPr marL="457200" indent="-457200">
              <a:lnSpc>
                <a:spcPts val="3400"/>
              </a:lnSpc>
              <a:buChar char="•"/>
            </a:pPr>
            <a:r>
              <a:rPr lang="id-ID" dirty="0"/>
              <a:t>Kami sangat tertarik mendengar dari Anda jika Anda pernah bekerja di Brasil, Afrika Selatan, India, Indonesia, atau Amerika Serikat, karena negara-negara tersebut akan menjadi negara utama yang akan </a:t>
            </a:r>
            <a:r>
              <a:rPr lang="en-US" dirty="0"/>
              <a:t>menjadi fokus </a:t>
            </a:r>
            <a:r>
              <a:rPr lang="id-ID" dirty="0"/>
              <a:t>kami </a:t>
            </a:r>
            <a:r>
              <a:rPr lang="en-US" dirty="0"/>
              <a:t>dalam merancang </a:t>
            </a:r>
            <a:r>
              <a:rPr lang="id-ID" dirty="0"/>
              <a:t>dan me</a:t>
            </a:r>
            <a:r>
              <a:rPr lang="en-US" dirty="0"/>
              <a:t>ngadak</a:t>
            </a:r>
            <a:r>
              <a:rPr lang="id-ID" dirty="0"/>
              <a:t>an</a:t>
            </a:r>
            <a:r>
              <a:rPr lang="en-US" dirty="0"/>
              <a:t> </a:t>
            </a:r>
            <a:r>
              <a:rPr lang="id-ID" dirty="0"/>
              <a:t>kampanye. </a:t>
            </a:r>
          </a:p>
          <a:p>
            <a:pPr marL="457200" indent="-457200">
              <a:lnSpc>
                <a:spcPts val="3400"/>
              </a:lnSpc>
              <a:buChar char="•"/>
            </a:pPr>
            <a:r>
              <a:rPr lang="id-ID" dirty="0"/>
              <a:t>Kami mendorong lamaran dari kandidat penyandang disabilitas, neurodivergent, LGBTQIA+, </a:t>
            </a:r>
            <a:r>
              <a:rPr lang="en-US" dirty="0"/>
              <a:t>yang </a:t>
            </a:r>
            <a:r>
              <a:rPr lang="id-ID" dirty="0"/>
              <a:t>berpengalaman dalam perawatan, tidak memiliki kewarganegaraan, dan </a:t>
            </a:r>
            <a:r>
              <a:rPr lang="en-US" dirty="0"/>
              <a:t>dari </a:t>
            </a:r>
            <a:r>
              <a:rPr lang="id-ID" dirty="0"/>
              <a:t>komunitas apa pun yang biasanya kurang terwakili.</a:t>
            </a:r>
          </a:p>
        </p:txBody>
      </p:sp>
    </p:spTree>
    <p:extLst>
      <p:ext uri="{BB962C8B-B14F-4D97-AF65-F5344CB8AC3E}">
        <p14:creationId xmlns:p14="http://schemas.microsoft.com/office/powerpoint/2010/main" val="27175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80A1-6AE5-4B25-9D5A-8382352E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Keterjangkauan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034B-716B-4D69-9A29-1CD008C0F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21" y="2037292"/>
            <a:ext cx="15120000" cy="5714670"/>
          </a:xfrm>
        </p:spPr>
        <p:txBody>
          <a:bodyPr/>
          <a:lstStyle/>
          <a:p>
            <a:r>
              <a:rPr lang="id-ID" sz="2400" dirty="0"/>
              <a:t>Kami tahu bahwa kami mungkin tidak dapat melakukan segala sesuatunya dengan benar, namun kami percaya bahwa aksesibilitas adalah kebutuhan, bukan kemewahan. Kami akan bertanggung jawab dan memastikan</a:t>
            </a:r>
            <a:r>
              <a:rPr lang="en-US" sz="2400" dirty="0"/>
              <a:t> bahwa</a:t>
            </a:r>
            <a:r>
              <a:rPr lang="id-ID" sz="24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dirty="0"/>
              <a:t>Kami akan menyediakan penerjemah jika Anda </a:t>
            </a:r>
            <a:r>
              <a:rPr lang="en-US" sz="2400" dirty="0"/>
              <a:t>memilih </a:t>
            </a:r>
            <a:r>
              <a:rPr lang="id-ID" sz="2400" dirty="0"/>
              <a:t>berkomunikasi dalam bahasa selain bahasa Inggris.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dirty="0"/>
              <a:t>Kami akan mengaktifkan teks otomatis melalui Microsoft Teams, platform panggilan video yang kami gunakan.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dirty="0"/>
              <a:t>Sesi ini tidak akan direkam sehingga kita dapat memiliki ruang bersama yang aman.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dirty="0"/>
              <a:t>Kami akan mengikuti panduan pertemuan inklusif, yang sedang diujicobakan oleh tim kami di Wellcome untuk membuat pertemuan menjadi lebih inklusif bagi semua.</a:t>
            </a:r>
          </a:p>
          <a:p>
            <a:endParaRPr lang="en-US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d-ID" sz="2400" dirty="0"/>
              <a:t>Jika Anda memiliki kebutuhan akses lebih lanjut atau pertanyaan, silakan kirimkan email kepada kami di </a:t>
            </a:r>
            <a:r>
              <a:rPr lang="id-ID" sz="2400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idcampaign@wellcome.org</a:t>
            </a:r>
            <a:r>
              <a:rPr lang="id-ID" sz="2400" dirty="0"/>
              <a:t>, dan kami akan melakukan semua yang kami bisa untuk membantu Anda.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b="0" i="0" u="none" strike="noStrike" dirty="0">
              <a:effectLst/>
            </a:endParaRP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000000"/>
              </a:solidFill>
            </a:endParaRP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2400" b="0" i="0" u="none" strike="noStrike" dirty="0">
              <a:effectLst/>
            </a:endParaRPr>
          </a:p>
          <a:p>
            <a:endParaRPr lang="en-GB" sz="24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3D2D105-4141-4F1E-A03F-CCCA0E76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wellcome.org  |  @wellcometrust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6176A-14DA-4287-AE9B-0B2C1F43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lcome Trust">
  <a:themeElements>
    <a:clrScheme name="Wellcome 2020">
      <a:dk1>
        <a:srgbClr val="000000"/>
      </a:dk1>
      <a:lt1>
        <a:srgbClr val="FFFFFF"/>
      </a:lt1>
      <a:dk2>
        <a:srgbClr val="002C44"/>
      </a:dk2>
      <a:lt2>
        <a:srgbClr val="E7F2D5"/>
      </a:lt2>
      <a:accent1>
        <a:srgbClr val="F08009"/>
      </a:accent1>
      <a:accent2>
        <a:srgbClr val="1470F1"/>
      </a:accent2>
      <a:accent3>
        <a:srgbClr val="FFC302"/>
      </a:accent3>
      <a:accent4>
        <a:srgbClr val="B2001D"/>
      </a:accent4>
      <a:accent5>
        <a:srgbClr val="69A035"/>
      </a:accent5>
      <a:accent6>
        <a:srgbClr val="9BD6E4"/>
      </a:accent6>
      <a:hlink>
        <a:srgbClr val="0000FF"/>
      </a:hlink>
      <a:folHlink>
        <a:srgbClr val="73BED1"/>
      </a:folHlink>
    </a:clrScheme>
    <a:fontScheme name="Wellcome Trust">
      <a:majorFont>
        <a:latin typeface="Wellcome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4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T_Powerpoint_Presentation_Template.pptx" id="{CFF79708-340B-4635-84DA-0713E1AB3979}" vid="{9F94B603-16F8-4DA3-A485-071DDDF8A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16f6fc-c586-4f16-8894-3dfc8757ea0a">
      <Terms xmlns="http://schemas.microsoft.com/office/infopath/2007/PartnerControls"/>
    </lcf76f155ced4ddcb4097134ff3c332f>
    <TaxCatchAll xmlns="037fb88e-f71d-4ff6-945c-ae391dca3cfd" xsi:nil="true"/>
    <SharedWithUsers xmlns="a58fe460-dc79-40bc-bc28-70cca3787162">
      <UserInfo>
        <DisplayName>Denesha Brar</DisplayName>
        <AccountId>40</AccountId>
        <AccountType/>
      </UserInfo>
      <UserInfo>
        <DisplayName>Madeleine Weaver</DisplayName>
        <AccountId>270</AccountId>
        <AccountType/>
      </UserInfo>
      <UserInfo>
        <DisplayName>Layla Deverson</DisplayName>
        <AccountId>184</AccountId>
        <AccountType/>
      </UserInfo>
      <UserInfo>
        <DisplayName>Sophie Bevster</DisplayName>
        <AccountId>555</AccountId>
        <AccountType/>
      </UserInfo>
      <UserInfo>
        <DisplayName>Poppy Facer</DisplayName>
        <AccountId>548</AccountId>
        <AccountType/>
      </UserInfo>
      <UserInfo>
        <DisplayName>Farrah Nazir</DisplayName>
        <AccountId>48</AccountId>
        <AccountType/>
      </UserInfo>
      <UserInfo>
        <DisplayName>Lisa Rigby Smith</DisplayName>
        <AccountId>70</AccountId>
        <AccountType/>
      </UserInfo>
      <UserInfo>
        <DisplayName>Samantha Healy</DisplayName>
        <AccountId>595</AccountId>
        <AccountType/>
      </UserInfo>
      <UserInfo>
        <DisplayName>Karl Campbell</DisplayName>
        <AccountId>79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B35BB4D9839B4C86E61F8C60665996" ma:contentTypeVersion="16" ma:contentTypeDescription="Create a new document." ma:contentTypeScope="" ma:versionID="e5362551e2802c4d79f5b1dd9f36e752">
  <xsd:schema xmlns:xsd="http://www.w3.org/2001/XMLSchema" xmlns:xs="http://www.w3.org/2001/XMLSchema" xmlns:p="http://schemas.microsoft.com/office/2006/metadata/properties" xmlns:ns2="7516f6fc-c586-4f16-8894-3dfc8757ea0a" xmlns:ns3="a58fe460-dc79-40bc-bc28-70cca3787162" xmlns:ns4="037fb88e-f71d-4ff6-945c-ae391dca3cfd" targetNamespace="http://schemas.microsoft.com/office/2006/metadata/properties" ma:root="true" ma:fieldsID="46ca2e487d870682f852af66abd8ebc3" ns2:_="" ns3:_="" ns4:_="">
    <xsd:import namespace="7516f6fc-c586-4f16-8894-3dfc8757ea0a"/>
    <xsd:import namespace="a58fe460-dc79-40bc-bc28-70cca3787162"/>
    <xsd:import namespace="037fb88e-f71d-4ff6-945c-ae391dca3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16f6fc-c586-4f16-8894-3dfc8757e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e4687d4-d401-48a0-a431-00c5a67016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fe460-dc79-40bc-bc28-70cca378716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fb88e-f71d-4ff6-945c-ae391dca3cf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f8557b6-f5a6-461b-938e-3bb1a34f9c4d}" ma:internalName="TaxCatchAll" ma:showField="CatchAllData" ma:web="a58fe460-dc79-40bc-bc28-70cca37871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E59D6-38B6-4389-AE33-8050DCB7833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037fb88e-f71d-4ff6-945c-ae391dca3cfd"/>
    <ds:schemaRef ds:uri="a58fe460-dc79-40bc-bc28-70cca3787162"/>
    <ds:schemaRef ds:uri="7516f6fc-c586-4f16-8894-3dfc8757ea0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F976A7-69CD-4E06-A575-D035882256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984FD2-CFF1-4718-A625-1882B5A837B4}">
  <ds:schemaRefs>
    <ds:schemaRef ds:uri="037fb88e-f71d-4ff6-945c-ae391dca3cfd"/>
    <ds:schemaRef ds:uri="7516f6fc-c586-4f16-8894-3dfc8757ea0a"/>
    <ds:schemaRef ds:uri="a58fe460-dc79-40bc-bc28-70cca37871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WT_Powerpoint_Presentation_2020_Template</Template>
  <TotalTime>1091</TotalTime>
  <Words>1811</Words>
  <Application>Microsoft Office PowerPoint</Application>
  <PresentationFormat>Custom</PresentationFormat>
  <Paragraphs>169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Wellcome Trust</vt:lpstr>
      <vt:lpstr>Kelompok Penasihat Kampanye Penyakit Menular  </vt:lpstr>
      <vt:lpstr>Siapa kami</vt:lpstr>
      <vt:lpstr>Kampanye di Wellcome</vt:lpstr>
      <vt:lpstr>Tentang kerja Wellcome terkait Penyakit Menular</vt:lpstr>
      <vt:lpstr>Tujuan kampanye kami </vt:lpstr>
      <vt:lpstr>Kelompok Penasihat</vt:lpstr>
      <vt:lpstr>Tujuan</vt:lpstr>
      <vt:lpstr>Keanggotaan </vt:lpstr>
      <vt:lpstr>Keterjangkauan</vt:lpstr>
      <vt:lpstr>Bagaimana Anda dapat mendukung kampanye Wellcome?</vt:lpstr>
      <vt:lpstr>Yang kami butuhkan dari Anda</vt:lpstr>
      <vt:lpstr>Cakupan </vt:lpstr>
      <vt:lpstr>Di luar cakupan </vt:lpstr>
      <vt:lpstr>Yang ditawarkan Wellcome</vt:lpstr>
      <vt:lpstr>Yang dapat Anda harapkan dari Wellcome </vt:lpstr>
      <vt:lpstr>Langkah selanjutnya</vt:lpstr>
      <vt:lpstr>Jadwal</vt:lpstr>
      <vt:lpstr>Pendaftaran</vt:lpstr>
      <vt:lpstr>Wawancara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influence  - ID Campaign</dc:title>
  <dc:creator>Denesha Brar</dc:creator>
  <cp:lastModifiedBy>MIM</cp:lastModifiedBy>
  <cp:revision>101</cp:revision>
  <dcterms:created xsi:type="dcterms:W3CDTF">2022-10-07T15:23:10Z</dcterms:created>
  <dcterms:modified xsi:type="dcterms:W3CDTF">2023-04-12T09:18:57Z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0x010100F3B35BB4D9839B4C86E61F8C60665996</vt:lpwstr>
  </property>
  <property fmtid="{D5CDD505-2E9C-101B-9397-08002B2CF9AE}" pid="3" name="MediaServiceImageTags">
    <vt:lpwstr/>
  </property>
</Properties>
</file>