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95" r:id="rId5"/>
    <p:sldId id="356" r:id="rId6"/>
    <p:sldId id="395" r:id="rId7"/>
    <p:sldId id="402" r:id="rId8"/>
    <p:sldId id="398" r:id="rId9"/>
    <p:sldId id="381" r:id="rId10"/>
    <p:sldId id="379" r:id="rId11"/>
    <p:sldId id="383" r:id="rId12"/>
    <p:sldId id="393" r:id="rId13"/>
    <p:sldId id="385" r:id="rId14"/>
    <p:sldId id="390" r:id="rId15"/>
    <p:sldId id="377" r:id="rId16"/>
    <p:sldId id="387" r:id="rId17"/>
    <p:sldId id="396" r:id="rId18"/>
    <p:sldId id="375" r:id="rId19"/>
    <p:sldId id="394" r:id="rId20"/>
    <p:sldId id="397" r:id="rId21"/>
    <p:sldId id="399" r:id="rId22"/>
    <p:sldId id="403" r:id="rId23"/>
    <p:sldId id="296" r:id="rId24"/>
  </p:sldIdLst>
  <p:sldSz cx="16254413" cy="9144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739F36-A6CE-1CF3-5C5A-22C20850074A}" name="Layla Deverson" initials="LD" userId="S::l.deverson@wellcome.ac.uk::a7cd20ea-b776-42c5-b2ff-e92f63bd4dd8" providerId="AD"/>
  <p188:author id="{B838D470-8DBA-A572-D8D0-60BFB6FD2A2B}" name="Denesha Brar" initials="DB" userId="S::D.Brar@wellcome.ac.uk::eebd7ef3-d212-4976-b935-4eff3da16eee" providerId="AD"/>
  <p188:author id="{38D04B7B-B146-31F6-FF15-B813E2588F1B}" name="Lydia Rollinson" initials="LR" userId="S::l.rollinson@wellcome.ac.uk::87da48a9-2079-4068-89bb-8bb77b1218bc" providerId="AD"/>
  <p188:author id="{D370CC93-2331-52D9-B8B0-FBFABE895FAA}" name="Layla Deverson" initials="LD" userId="S::L.Deverson@wellcome.ac.uk::a7cd20ea-b776-42c5-b2ff-e92f63bd4dd8" providerId="AD"/>
  <p188:author id="{D05B2196-BD03-B069-C0DD-92BCE7A12F73}" name="Poppy Facer" initials="PF" userId="S::P.Facer@wellcome.ac.uk::250d4965-6717-45a7-8556-559fcf2a9919" providerId="AD"/>
  <p188:author id="{B087EDC9-CA6B-24F0-28BE-9704AC7B7E17}" name="Madeleine Weaver" initials="MW" userId="S::M.Weaver@wellcome.ac.uk::008b5d87-e5d0-4cba-8fd5-ed844f99cdfa" providerId="AD"/>
  <p188:author id="{550860E0-3B63-B4F3-7A15-D927EAFD4165}" name="Denesha Brar" initials="DB" userId="S::d.brar@wellcome.ac.uk::eebd7ef3-d212-4976-b935-4eff3da16eee" providerId="AD"/>
  <p188:author id="{7EF8F5E4-49DB-E3C0-814A-329C188C8537}" name="Vicky Maskell" initials="VM" userId="S::v.maskell@wellcome.ac.uk::91af931d-8fc7-4bad-9703-dcb3067c5e1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esha Brar" initials="DB" lastIdx="0" clrIdx="0">
    <p:extLst>
      <p:ext uri="{19B8F6BF-5375-455C-9EA6-DF929625EA0E}">
        <p15:presenceInfo xmlns:p15="http://schemas.microsoft.com/office/powerpoint/2012/main" userId="S::D.Brar@wellcome.ac.uk::eebd7ef3-d212-4976-b935-4eff3da16eee" providerId="AD"/>
      </p:ext>
    </p:extLst>
  </p:cmAuthor>
  <p:cmAuthor id="2" name="Vicky Maskell" initials="VM" lastIdx="0" clrIdx="1">
    <p:extLst>
      <p:ext uri="{19B8F6BF-5375-455C-9EA6-DF929625EA0E}">
        <p15:presenceInfo xmlns:p15="http://schemas.microsoft.com/office/powerpoint/2012/main" userId="S::v.maskell@wellcome.ac.uk::91af931d-8fc7-4bad-9703-dcb3067c5e14" providerId="AD"/>
      </p:ext>
    </p:extLst>
  </p:cmAuthor>
  <p:cmAuthor id="3" name="Jeremy Knox" initials="JK" lastIdx="0" clrIdx="2">
    <p:extLst>
      <p:ext uri="{19B8F6BF-5375-455C-9EA6-DF929625EA0E}">
        <p15:presenceInfo xmlns:p15="http://schemas.microsoft.com/office/powerpoint/2012/main" userId="S::j.knox@wellcome.ac.uk::739f3d38-c6d4-4fe8-9399-3f0523b5184b" providerId="AD"/>
      </p:ext>
    </p:extLst>
  </p:cmAuthor>
  <p:cmAuthor id="4" name="William Hall" initials="WH" lastIdx="0" clrIdx="3">
    <p:extLst>
      <p:ext uri="{19B8F6BF-5375-455C-9EA6-DF929625EA0E}">
        <p15:presenceInfo xmlns:p15="http://schemas.microsoft.com/office/powerpoint/2012/main" userId="S::w.hall@wellcome.ac.uk::923573c2-f93e-4676-b21d-00621ce9cf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035"/>
    <a:srgbClr val="9CD7E5"/>
    <a:srgbClr val="B2001D"/>
    <a:srgbClr val="B2011E"/>
    <a:srgbClr val="1571F2"/>
    <a:srgbClr val="40120D"/>
    <a:srgbClr val="2A522C"/>
    <a:srgbClr val="00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DAD85-65AB-46D4-44F0-08E76C910AB2}" v="3" dt="2023-04-12T09:20:12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47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yla Deverson" userId="S::l.deverson@wellcome.ac.uk::a7cd20ea-b776-42c5-b2ff-e92f63bd4dd8" providerId="AD" clId="Web-{A03DAD85-65AB-46D4-44F0-08E76C910AB2}"/>
    <pc:docChg chg="modSld">
      <pc:chgData name="Layla Deverson" userId="S::l.deverson@wellcome.ac.uk::a7cd20ea-b776-42c5-b2ff-e92f63bd4dd8" providerId="AD" clId="Web-{A03DAD85-65AB-46D4-44F0-08E76C910AB2}" dt="2023-04-12T09:20:12.530" v="2" actId="20577"/>
      <pc:docMkLst>
        <pc:docMk/>
      </pc:docMkLst>
      <pc:sldChg chg="modSp">
        <pc:chgData name="Layla Deverson" userId="S::l.deverson@wellcome.ac.uk::a7cd20ea-b776-42c5-b2ff-e92f63bd4dd8" providerId="AD" clId="Web-{A03DAD85-65AB-46D4-44F0-08E76C910AB2}" dt="2023-04-12T09:20:12.530" v="2" actId="20577"/>
        <pc:sldMkLst>
          <pc:docMk/>
          <pc:sldMk cId="1185689898" sldId="403"/>
        </pc:sldMkLst>
        <pc:spChg chg="mod">
          <ac:chgData name="Layla Deverson" userId="S::l.deverson@wellcome.ac.uk::a7cd20ea-b776-42c5-b2ff-e92f63bd4dd8" providerId="AD" clId="Web-{A03DAD85-65AB-46D4-44F0-08E76C910AB2}" dt="2023-04-12T09:20:12.530" v="2" actId="20577"/>
          <ac:spMkLst>
            <pc:docMk/>
            <pc:sldMk cId="1185689898" sldId="403"/>
            <ac:spMk id="3" creationId="{53D4034B-716B-4D69-9A29-1CD008C0F5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BEB45-C1F7-45B5-93BE-5E99D48F86B6}" type="datetimeFigureOut">
              <a:rPr lang="en-GB" smtClean="0"/>
              <a:t>12/04/2023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F39CF-66C3-462C-B959-0D5E3C3CE7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22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Natalie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59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06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b="0" dirty="0"/>
          </a:p>
          <a:p>
            <a:endParaRPr lang="en-GB" dirty="0">
              <a:solidFill>
                <a:srgbClr val="242424"/>
              </a:solidFill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46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b="0" dirty="0"/>
          </a:p>
          <a:p>
            <a:endParaRPr lang="en-GB" dirty="0">
              <a:solidFill>
                <a:srgbClr val="242424"/>
              </a:solidFill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72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b="0" dirty="0"/>
          </a:p>
          <a:p>
            <a:endParaRPr lang="en-GB" dirty="0">
              <a:solidFill>
                <a:srgbClr val="242424"/>
              </a:solidFill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29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b="0" dirty="0"/>
          </a:p>
          <a:p>
            <a:endParaRPr lang="en-GB" dirty="0">
              <a:solidFill>
                <a:srgbClr val="242424"/>
              </a:solidFill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943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b="0" dirty="0"/>
          </a:p>
          <a:p>
            <a:endParaRPr lang="en-GB" dirty="0">
              <a:solidFill>
                <a:srgbClr val="242424"/>
              </a:solidFill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5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al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ct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ct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/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3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4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8240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CB85F-6AC1-4DD5-A9E9-947E0A4C2FB1}" type="datetime1">
              <a:rPr lang="en-GB" smtClean="0"/>
              <a:t>12/04/2023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wellcome.org  |  @wellcometrust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9AD68-5327-4FA6-9851-A953E704265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E8D806A-BF7C-694B-94A0-278AF4C04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49" y="881172"/>
            <a:ext cx="8262000" cy="7262113"/>
          </a:xfrm>
        </p:spPr>
        <p:txBody>
          <a:bodyPr/>
          <a:lstStyle>
            <a:lvl1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1pPr>
            <a:lvl2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2pPr>
            <a:lvl3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09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824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67206" y="8461372"/>
            <a:ext cx="2520000" cy="276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6CB85F-6AC1-4DD5-A9E9-947E0A4C2FB1}" type="datetime1">
              <a:rPr lang="en-GB" smtClean="0"/>
              <a:t>12/04/2023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wellcome.org  |  @wellcometrust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9AD68-5327-4FA6-9851-A953E704265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D387B4-3C27-4B80-8BAC-48D4A07D6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49" y="2219587"/>
            <a:ext cx="4680000" cy="5837173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D2D89-CF19-4F15-BDAB-5D84B480D0A9}"/>
              </a:ext>
            </a:extLst>
          </p:cNvPr>
          <p:cNvSpPr/>
          <p:nvPr userDrawn="1"/>
        </p:nvSpPr>
        <p:spPr>
          <a:xfrm>
            <a:off x="5665449" y="1995864"/>
            <a:ext cx="46800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843964-3C73-46B6-B54A-001B8E5010AB}"/>
              </a:ext>
            </a:extLst>
          </p:cNvPr>
          <p:cNvSpPr/>
          <p:nvPr userDrawn="1"/>
        </p:nvSpPr>
        <p:spPr>
          <a:xfrm>
            <a:off x="10755206" y="1995864"/>
            <a:ext cx="49320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C772EBD-AF45-4D9C-9E09-B837E42235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55206" y="2219587"/>
            <a:ext cx="4932000" cy="5837173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3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4296FAB-2728-4F83-929A-DC337ACA49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0809" y="0"/>
            <a:ext cx="9333604" cy="9144000"/>
          </a:xfrm>
          <a:custGeom>
            <a:avLst/>
            <a:gdLst>
              <a:gd name="connsiteX0" fmla="*/ 2235659 w 9333604"/>
              <a:gd name="connsiteY0" fmla="*/ 0 h 9144000"/>
              <a:gd name="connsiteX1" fmla="*/ 9333604 w 9333604"/>
              <a:gd name="connsiteY1" fmla="*/ 0 h 9144000"/>
              <a:gd name="connsiteX2" fmla="*/ 9333604 w 9333604"/>
              <a:gd name="connsiteY2" fmla="*/ 9144000 h 9144000"/>
              <a:gd name="connsiteX3" fmla="*/ 0 w 9333604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3604" h="9144000">
                <a:moveTo>
                  <a:pt x="2235659" y="0"/>
                </a:moveTo>
                <a:lnTo>
                  <a:pt x="9333604" y="0"/>
                </a:lnTo>
                <a:lnTo>
                  <a:pt x="9333604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7236000" cy="6412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wellcome.org  |  @wellcometrust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D387B4-3C27-4B80-8BAC-48D4A07D6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6" y="2815129"/>
            <a:ext cx="6300000" cy="5241631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9CA2D-E1EE-3B49-B41B-622DCF09E6CB}"/>
              </a:ext>
            </a:extLst>
          </p:cNvPr>
          <p:cNvSpPr txBox="1"/>
          <p:nvPr userDrawn="1"/>
        </p:nvSpPr>
        <p:spPr>
          <a:xfrm>
            <a:off x="16629883" y="-51630"/>
            <a:ext cx="3868831" cy="2485043"/>
          </a:xfrm>
          <a:prstGeom prst="rect">
            <a:avLst/>
          </a:prstGeom>
          <a:solidFill>
            <a:srgbClr val="FFFF00"/>
          </a:solidFill>
        </p:spPr>
        <p:txBody>
          <a:bodyPr wrap="square" lIns="144000" tIns="144000" rIns="144000" bIns="144000" rtlCol="0">
            <a:spAutoFit/>
          </a:bodyPr>
          <a:lstStyle/>
          <a:p>
            <a:r>
              <a:rPr lang="pt-BR" sz="18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TO CROP A PICTURE: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Select the image, right click and select ‘</a:t>
            </a:r>
            <a:r>
              <a:rPr lang="pt-BR" sz="18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Crop</a:t>
            </a: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This will allow you to scale and move the image within the image area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Click off the image to set in position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EC64D88-5855-9543-B08C-615E20EFF6FD}"/>
              </a:ext>
            </a:extLst>
          </p:cNvPr>
          <p:cNvSpPr txBox="1"/>
          <p:nvPr userDrawn="1"/>
        </p:nvSpPr>
        <p:spPr>
          <a:xfrm>
            <a:off x="14058844" y="198669"/>
            <a:ext cx="2008470" cy="44240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pt-BR" sz="1200" b="0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Caption</a:t>
            </a:r>
          </a:p>
          <a:p>
            <a:pPr algn="r">
              <a:spcAft>
                <a:spcPts val="600"/>
              </a:spcAft>
            </a:pPr>
            <a:r>
              <a:rPr lang="pt-BR" sz="1200" b="0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Credit: XXXX</a:t>
            </a:r>
          </a:p>
        </p:txBody>
      </p:sp>
    </p:spTree>
    <p:extLst>
      <p:ext uri="{BB962C8B-B14F-4D97-AF65-F5344CB8AC3E}">
        <p14:creationId xmlns:p14="http://schemas.microsoft.com/office/powerpoint/2010/main" val="37296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3183B5E-B5EC-46CD-93F2-CBFBEA6D05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78485" y="0"/>
            <a:ext cx="14175929" cy="9144000"/>
          </a:xfrm>
          <a:custGeom>
            <a:avLst/>
            <a:gdLst>
              <a:gd name="connsiteX0" fmla="*/ 2233874 w 14175928"/>
              <a:gd name="connsiteY0" fmla="*/ 0 h 9144000"/>
              <a:gd name="connsiteX1" fmla="*/ 14175928 w 14175928"/>
              <a:gd name="connsiteY1" fmla="*/ 0 h 9144000"/>
              <a:gd name="connsiteX2" fmla="*/ 14175928 w 14175928"/>
              <a:gd name="connsiteY2" fmla="*/ 9144000 h 9144000"/>
              <a:gd name="connsiteX3" fmla="*/ 0 w 14175928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5928" h="9144000">
                <a:moveTo>
                  <a:pt x="2233874" y="0"/>
                </a:moveTo>
                <a:lnTo>
                  <a:pt x="14175928" y="0"/>
                </a:lnTo>
                <a:lnTo>
                  <a:pt x="14175928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AC22C48-1B53-4E47-BA9A-B7209525C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6" y="507539"/>
            <a:ext cx="3320252" cy="47520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6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D7E95-977F-2E45-9B01-C5DD39D42FDC}"/>
              </a:ext>
            </a:extLst>
          </p:cNvPr>
          <p:cNvSpPr txBox="1"/>
          <p:nvPr userDrawn="1"/>
        </p:nvSpPr>
        <p:spPr>
          <a:xfrm>
            <a:off x="16629883" y="-51630"/>
            <a:ext cx="3868831" cy="2485043"/>
          </a:xfrm>
          <a:prstGeom prst="rect">
            <a:avLst/>
          </a:prstGeom>
          <a:solidFill>
            <a:srgbClr val="FFFF00"/>
          </a:solidFill>
        </p:spPr>
        <p:txBody>
          <a:bodyPr wrap="square" lIns="144000" tIns="144000" rIns="144000" bIns="144000" rtlCol="0">
            <a:spAutoFit/>
          </a:bodyPr>
          <a:lstStyle/>
          <a:p>
            <a:r>
              <a:rPr lang="pt-BR" sz="18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TO CROP A PICTURE: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Select the image, right click and select ‘</a:t>
            </a:r>
            <a:r>
              <a:rPr lang="pt-BR" sz="18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Crop</a:t>
            </a: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This will allow you to scale and move the image within the image area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Click off the image to set in position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1C9F717-9902-AC41-97AA-416C1F6C3510}"/>
              </a:ext>
            </a:extLst>
          </p:cNvPr>
          <p:cNvSpPr txBox="1"/>
          <p:nvPr userDrawn="1"/>
        </p:nvSpPr>
        <p:spPr>
          <a:xfrm>
            <a:off x="14058844" y="198669"/>
            <a:ext cx="2008470" cy="44240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pt-BR" sz="1200" b="0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Caption</a:t>
            </a:r>
          </a:p>
          <a:p>
            <a:pPr algn="r">
              <a:spcAft>
                <a:spcPts val="600"/>
              </a:spcAft>
            </a:pPr>
            <a:r>
              <a:rPr lang="pt-BR" sz="1200" b="0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Credit: XXXX</a:t>
            </a:r>
          </a:p>
        </p:txBody>
      </p:sp>
    </p:spTree>
    <p:extLst>
      <p:ext uri="{BB962C8B-B14F-4D97-AF65-F5344CB8AC3E}">
        <p14:creationId xmlns:p14="http://schemas.microsoft.com/office/powerpoint/2010/main" val="4922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9AC5FA-FF48-BB4B-8CBD-BE34B79E00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4412" cy="9144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608D2-2BC1-8D49-8924-98A7AD8B5391}"/>
              </a:ext>
            </a:extLst>
          </p:cNvPr>
          <p:cNvSpPr txBox="1"/>
          <p:nvPr userDrawn="1"/>
        </p:nvSpPr>
        <p:spPr>
          <a:xfrm>
            <a:off x="16629883" y="-51630"/>
            <a:ext cx="3868831" cy="2485043"/>
          </a:xfrm>
          <a:prstGeom prst="rect">
            <a:avLst/>
          </a:prstGeom>
          <a:solidFill>
            <a:srgbClr val="FFFF00"/>
          </a:solidFill>
        </p:spPr>
        <p:txBody>
          <a:bodyPr wrap="square" lIns="144000" tIns="144000" rIns="144000" bIns="144000" rtlCol="0">
            <a:spAutoFit/>
          </a:bodyPr>
          <a:lstStyle/>
          <a:p>
            <a:r>
              <a:rPr lang="pt-BR" sz="18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TO CROP A PICTURE: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Select the image, right click and select ‘</a:t>
            </a:r>
            <a:r>
              <a:rPr lang="pt-BR" sz="18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Crop</a:t>
            </a: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This will allow you to scale and move the image within the image area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Click off the image to set in position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B3F4D04-647D-6245-B69F-9AB262AD54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98301" y="6433860"/>
            <a:ext cx="3942711" cy="2372590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Wellcome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E29C385-6408-4D4E-ABAB-E3E285356F9F}"/>
              </a:ext>
            </a:extLst>
          </p:cNvPr>
          <p:cNvSpPr txBox="1"/>
          <p:nvPr userDrawn="1"/>
        </p:nvSpPr>
        <p:spPr>
          <a:xfrm>
            <a:off x="14058844" y="198669"/>
            <a:ext cx="2008470" cy="44240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pt-BR" sz="1200" b="0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Caption</a:t>
            </a:r>
          </a:p>
          <a:p>
            <a:pPr algn="r">
              <a:spcAft>
                <a:spcPts val="600"/>
              </a:spcAft>
            </a:pPr>
            <a:r>
              <a:rPr lang="pt-BR" sz="1200" b="0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Credit: XXXX</a:t>
            </a:r>
          </a:p>
        </p:txBody>
      </p:sp>
    </p:spTree>
    <p:extLst>
      <p:ext uri="{BB962C8B-B14F-4D97-AF65-F5344CB8AC3E}">
        <p14:creationId xmlns:p14="http://schemas.microsoft.com/office/powerpoint/2010/main" val="12475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12/04/2023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wellcome.org  |  @wellcometrust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F4B426-8678-4D81-9AD5-CFC252E23F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7206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3B2144-1607-4A8F-AC90-D98FB405A1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7206" y="5789490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C2A14EED-E0F2-49C1-83BF-4B253DAA43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320062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F9871F07-159F-4B03-BDDE-37EDA42106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4825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848015DA-6064-4697-A500-1F6820B8ED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2444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33D653F-9CD3-483E-8133-53AE70DB08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20062" y="5789490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7413E11B-616E-49DD-8CFA-1FDECB3DB9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02444" y="5789490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F9E414E7-3026-47EA-A235-7261D57E12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84825" y="5789490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2E7F68-A244-194C-BE91-2B6D748A25E6}"/>
              </a:ext>
            </a:extLst>
          </p:cNvPr>
          <p:cNvSpPr txBox="1"/>
          <p:nvPr userDrawn="1"/>
        </p:nvSpPr>
        <p:spPr>
          <a:xfrm>
            <a:off x="16629883" y="-51630"/>
            <a:ext cx="3868831" cy="2485043"/>
          </a:xfrm>
          <a:prstGeom prst="rect">
            <a:avLst/>
          </a:prstGeom>
          <a:solidFill>
            <a:srgbClr val="FFFF00"/>
          </a:solidFill>
        </p:spPr>
        <p:txBody>
          <a:bodyPr wrap="square" lIns="144000" tIns="144000" rIns="144000" bIns="144000" rtlCol="0">
            <a:spAutoFit/>
          </a:bodyPr>
          <a:lstStyle/>
          <a:p>
            <a:r>
              <a:rPr lang="pt-BR" sz="18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TO CROP A PICTURE: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Select the image, right click and select ‘</a:t>
            </a:r>
            <a:r>
              <a:rPr lang="pt-BR" sz="18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Crop</a:t>
            </a: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This will allow you to scale and move the image within the image area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Click off the image to set in position</a:t>
            </a:r>
          </a:p>
        </p:txBody>
      </p:sp>
    </p:spTree>
    <p:extLst>
      <p:ext uri="{BB962C8B-B14F-4D97-AF65-F5344CB8AC3E}">
        <p14:creationId xmlns:p14="http://schemas.microsoft.com/office/powerpoint/2010/main" val="388025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56B39-624B-4F50-84F1-47E4C53EA3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7206" y="2160000"/>
            <a:ext cx="15120000" cy="54720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06" y="792907"/>
            <a:ext cx="13536000" cy="677108"/>
          </a:xfrm>
        </p:spPr>
        <p:txBody>
          <a:bodyPr/>
          <a:lstStyle>
            <a:lvl1pPr>
              <a:lnSpc>
                <a:spcPct val="100000"/>
              </a:lnSpc>
              <a:defRPr sz="4400" spc="-11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12/04/2023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wellcome.org  |  @wellcometrust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13536000" cy="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25AAC2B-1D2D-44D0-8A5B-C69F91304F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7206" y="7877416"/>
            <a:ext cx="15120000" cy="179344"/>
          </a:xfrm>
        </p:spPr>
        <p:txBody>
          <a:bodyPr anchor="b" anchorCtr="0">
            <a:spAutoFit/>
          </a:bodyPr>
          <a:lstStyle>
            <a:lvl1pPr algn="r">
              <a:lnSpc>
                <a:spcPts val="1450"/>
              </a:lnSpc>
              <a:spcAft>
                <a:spcPct val="0"/>
              </a:spcAft>
              <a:defRPr sz="12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9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56B39-624B-4F50-84F1-47E4C53EA3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65448" y="881172"/>
            <a:ext cx="8262000" cy="7485836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8240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12/04/2023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wellcome.org  |  @wellcometrust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4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7702457"/>
            <a:ext cx="15120000" cy="359073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2800"/>
              </a:lnSpc>
              <a:spcAft>
                <a:spcPct val="0"/>
              </a:spcAft>
              <a:buNone/>
              <a:defRPr sz="2400" spc="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4118310"/>
            <a:ext cx="15120000" cy="846386"/>
          </a:xfrm>
          <a:noFill/>
        </p:spPr>
        <p:txBody>
          <a:bodyPr anchor="ctr"/>
          <a:lstStyle>
            <a:lvl1pPr algn="ctr">
              <a:lnSpc>
                <a:spcPts val="6600"/>
              </a:lnSpc>
              <a:defRPr sz="550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D0E0D-BAB6-304A-B7BB-EE1A50A79588}"/>
              </a:ext>
            </a:extLst>
          </p:cNvPr>
          <p:cNvSpPr/>
          <p:nvPr userDrawn="1"/>
        </p:nvSpPr>
        <p:spPr>
          <a:xfrm>
            <a:off x="7828406" y="7285695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7DFF60-887E-6944-B68B-A81DE4A4C274}"/>
              </a:ext>
            </a:extLst>
          </p:cNvPr>
          <p:cNvSpPr/>
          <p:nvPr userDrawn="1"/>
        </p:nvSpPr>
        <p:spPr>
          <a:xfrm>
            <a:off x="7828406" y="1358068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9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7702457"/>
            <a:ext cx="15120000" cy="359073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2800"/>
              </a:lnSpc>
              <a:spcAft>
                <a:spcPct val="0"/>
              </a:spcAft>
              <a:buNone/>
              <a:defRPr sz="2400" spc="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15ECC6B9-3B94-9F4E-BBC3-4350ABF08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4118310"/>
            <a:ext cx="15120000" cy="846386"/>
          </a:xfrm>
          <a:noFill/>
        </p:spPr>
        <p:txBody>
          <a:bodyPr anchor="ctr"/>
          <a:lstStyle>
            <a:lvl1pPr algn="ctr">
              <a:lnSpc>
                <a:spcPts val="6600"/>
              </a:lnSpc>
              <a:defRPr sz="550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99D7B8-5149-B04E-B1C3-8A73F18743F3}"/>
              </a:ext>
            </a:extLst>
          </p:cNvPr>
          <p:cNvSpPr/>
          <p:nvPr userDrawn="1"/>
        </p:nvSpPr>
        <p:spPr>
          <a:xfrm>
            <a:off x="7828406" y="7285695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296DFB-2923-8040-9A23-DE14931BFBA6}"/>
              </a:ext>
            </a:extLst>
          </p:cNvPr>
          <p:cNvSpPr/>
          <p:nvPr userDrawn="1"/>
        </p:nvSpPr>
        <p:spPr>
          <a:xfrm>
            <a:off x="7828406" y="1358068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7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ct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ct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/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3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D2C7-94B8-4A54-9138-F5C31585B20B}" type="datetime1">
              <a:rPr lang="en-GB" smtClean="0"/>
              <a:t>12/04/2023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wellcome.org |  @wellcometrust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192B69-FBF7-48F7-BC9E-3A46490C2819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0B90FE6-1A97-400E-BDF1-0BD0F6C00F4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5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00C1-5966-4357-9D93-2EBA7E2D479F}" type="datetime1">
              <a:rPr lang="en-GB" smtClean="0"/>
              <a:t>12/04/2023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wellcome.org |  @wellcometrust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98E6D2B-9738-4267-A37A-8E02CE00C3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31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l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ct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3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7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ct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3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94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ct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3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96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ct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3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22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ct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3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76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ct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ct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/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3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2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ct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ct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/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3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09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ct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ct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/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3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3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425883B-5328-4E99-B472-ACB99AFC17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29186" y="0"/>
            <a:ext cx="5825228" cy="9144000"/>
          </a:xfrm>
          <a:custGeom>
            <a:avLst/>
            <a:gdLst>
              <a:gd name="connsiteX0" fmla="*/ 2236594 w 5825228"/>
              <a:gd name="connsiteY0" fmla="*/ 0 h 9144000"/>
              <a:gd name="connsiteX1" fmla="*/ 5825228 w 5825228"/>
              <a:gd name="connsiteY1" fmla="*/ 0 h 9144000"/>
              <a:gd name="connsiteX2" fmla="*/ 5825228 w 5825228"/>
              <a:gd name="connsiteY2" fmla="*/ 9144000 h 9144000"/>
              <a:gd name="connsiteX3" fmla="*/ 0 w 5825228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5228" h="9144000">
                <a:moveTo>
                  <a:pt x="2236594" y="0"/>
                </a:moveTo>
                <a:lnTo>
                  <a:pt x="5825228" y="0"/>
                </a:lnTo>
                <a:lnTo>
                  <a:pt x="5825228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ct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ct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EB681F1D-003D-4048-A2DB-4C21DF2AE9A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3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20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E5F0BA-0686-468A-9C85-D2056C0DB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525572"/>
            <a:ext cx="15120000" cy="1949252"/>
          </a:xfrm>
        </p:spPr>
        <p:txBody>
          <a:bodyPr/>
          <a:lstStyle>
            <a:lvl1pPr>
              <a:lnSpc>
                <a:spcPts val="7600"/>
              </a:lnSpc>
              <a:defRPr sz="640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</a:t>
            </a:r>
            <a:br>
              <a:rPr lang="en-US"/>
            </a:br>
            <a:r>
              <a:rPr lang="en-US"/>
              <a:t>section header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4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="0"/>
            </a:lvl1pPr>
            <a:lvl2pPr>
              <a:defRPr sz="2600" b="0"/>
            </a:lvl2pPr>
            <a:lvl3pPr>
              <a:defRPr sz="2600"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12/04/2023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wellcome.org  |  @wellcometrust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9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8240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12/04/2023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wellcome.org  |  @wellcometrust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62537E7-2B3A-884C-9DE8-032EEDDB1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49" y="897679"/>
            <a:ext cx="8262000" cy="7056404"/>
          </a:xfrm>
        </p:spPr>
        <p:txBody>
          <a:bodyPr/>
          <a:lstStyle>
            <a:lvl1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7206" y="881172"/>
            <a:ext cx="15120000" cy="64120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206" y="2342092"/>
            <a:ext cx="15120000" cy="5714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67206" y="8461372"/>
            <a:ext cx="25200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fld id="{981285F0-1435-4DFF-A6B2-49BD7A4CAEE2}" type="datetime1">
              <a:rPr lang="en-GB" smtClean="0"/>
              <a:t>12/04/2023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0" y="8461372"/>
            <a:ext cx="12704776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wellcome.org  |  @wellcometrust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3830" y="641264"/>
            <a:ext cx="432000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fld id="{DEF9AD68-5327-4FA6-9851-A953E70426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90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2" r:id="rId3"/>
    <p:sldLayoutId id="2147483683" r:id="rId4"/>
    <p:sldLayoutId id="2147483684" r:id="rId5"/>
    <p:sldLayoutId id="2147483670" r:id="rId6"/>
    <p:sldLayoutId id="2147483663" r:id="rId7"/>
    <p:sldLayoutId id="2147483662" r:id="rId8"/>
    <p:sldLayoutId id="2147483668" r:id="rId9"/>
    <p:sldLayoutId id="2147483669" r:id="rId10"/>
    <p:sldLayoutId id="2147483678" r:id="rId11"/>
    <p:sldLayoutId id="2147483671" r:id="rId12"/>
    <p:sldLayoutId id="2147483676" r:id="rId13"/>
    <p:sldLayoutId id="2147483689" r:id="rId14"/>
    <p:sldLayoutId id="2147483675" r:id="rId15"/>
    <p:sldLayoutId id="2147483680" r:id="rId16"/>
    <p:sldLayoutId id="2147483679" r:id="rId17"/>
    <p:sldLayoutId id="2147483672" r:id="rId18"/>
    <p:sldLayoutId id="2147483673" r:id="rId19"/>
    <p:sldLayoutId id="2147483666" r:id="rId20"/>
    <p:sldLayoutId id="2147483667" r:id="rId21"/>
    <p:sldLayoutId id="2147483674" r:id="rId22"/>
    <p:sldLayoutId id="2147483685" r:id="rId23"/>
    <p:sldLayoutId id="2147483686" r:id="rId24"/>
    <p:sldLayoutId id="2147483688" r:id="rId25"/>
    <p:sldLayoutId id="214748368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hf hdr="0" dt="0"/>
  <p:txStyles>
    <p:titleStyle>
      <a:lvl1pPr algn="l" defTabSz="1219078" rtl="0" eaLnBrk="1" latinLnBrk="0" hangingPunct="1">
        <a:lnSpc>
          <a:spcPts val="5000"/>
        </a:lnSpc>
        <a:spcBef>
          <a:spcPct val="0"/>
        </a:spcBef>
        <a:buNone/>
        <a:defRPr sz="4400" kern="1200" spc="-9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078" rtl="0" eaLnBrk="1" latinLnBrk="0" hangingPunct="1">
        <a:lnSpc>
          <a:spcPts val="3400"/>
        </a:lnSpc>
        <a:spcBef>
          <a:spcPct val="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078" rtl="0" eaLnBrk="1" latinLnBrk="0" hangingPunct="1">
        <a:lnSpc>
          <a:spcPts val="3400"/>
        </a:lnSpc>
        <a:spcBef>
          <a:spcPct val="0"/>
        </a:spcBef>
        <a:spcAft>
          <a:spcPts val="15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1219078" rtl="0" eaLnBrk="1" latinLnBrk="0" hangingPunct="1">
        <a:lnSpc>
          <a:spcPts val="34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219078" rtl="0" eaLnBrk="1" latinLnBrk="0" hangingPunct="1">
        <a:lnSpc>
          <a:spcPts val="2400"/>
        </a:lnSpc>
        <a:spcBef>
          <a:spcPct val="0"/>
        </a:spcBef>
        <a:spcAft>
          <a:spcPts val="10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219078" rtl="0" eaLnBrk="1" latinLnBrk="0" hangingPunct="1">
        <a:lnSpc>
          <a:spcPts val="1440"/>
        </a:lnSpc>
        <a:spcBef>
          <a:spcPct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idcampaign@wellcome.org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ellcome.org/what-we-do/infectious-disease/coronavirus-covid-19/access" TargetMode="External"/><Relationship Id="rId4" Type="http://schemas.openxmlformats.org/officeDocument/2006/relationships/hyperlink" Target="https://wellcome.org/what-we-do/our-work/research-cultur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idcampaign@wellcome.org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8A2FCD3-36D3-9441-9B85-9587A0D56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206" y="5072379"/>
            <a:ext cx="8936927" cy="559359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pt-BR" sz="3500" b="1" i="0" strike="noStrike" cap="none" spc="-7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Material para os candidatos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D83AE-E30E-0347-A999-CB4415A6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2289135"/>
            <a:ext cx="8928000" cy="2654573"/>
          </a:xfrm>
        </p:spPr>
        <p:txBody>
          <a:bodyPr/>
          <a:lstStyle/>
          <a:p>
            <a:r>
              <a:rPr lang="pt-BR" sz="6350" b="0" i="0" strike="noStrike" cap="none" spc="-120" baseline="0" dirty="0">
                <a:solidFill>
                  <a:srgbClr val="FFFFFF"/>
                </a:solidFill>
                <a:effectLst/>
                <a:latin typeface="Wellcome"/>
                <a:ea typeface="Wellcome"/>
                <a:cs typeface="Wellcome"/>
              </a:rPr>
              <a:t>Grupo de Assessoria para a Campanha Wellcome de Doenças Infecciosas  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01A58-FAE1-2E4B-8F0F-D15F209B1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9BEC-FF6F-D305-FA4C-C25487B0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0" i="0" strike="noStrike" cap="none" spc="-90" baseline="0" dirty="0">
                <a:solidFill>
                  <a:srgbClr val="002C44"/>
                </a:solidFill>
                <a:effectLst/>
                <a:latin typeface="Wellcome"/>
                <a:ea typeface="Wellcome"/>
                <a:cs typeface="Wellcome"/>
              </a:rPr>
              <a:t>Como você pode apoiar as campanhas da Wellcome?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A5115-EF9A-DE49-A837-51C74CD5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4C6C5-02A9-5FC6-A83F-F3623692D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Queremos trabalhar junto com você para oferecermos campanhas impactantes, justas e inovadoras em nossos países-alvo, com base na sua experiência.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 equipe de Campanhas da Wellcome usará o feedback e recomendações do Grupo de Assessoria na sua tomada de decisão sobre a campanha de doenças infecciosas. 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O seu conhecimento e experiência farão com que as nossas campanhas vão muito além do contexto do Reino Unido.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Ao trabalhar em conjunto com o restante do Grupo de Assessoria de Campanhas, o seu ponto de vista fará com que a nossa abordagem de campanha seja eficaz e justa em um contexto global.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D30C7-D5AA-C42D-ED2A-205A1875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b="0" i="0" strike="noStrike" cap="none" spc="0" baseline="0" dirty="0">
                <a:solidFill>
                  <a:srgbClr val="002C44"/>
                </a:solidFill>
                <a:effectLst/>
                <a:latin typeface="Arial"/>
                <a:ea typeface="Arial"/>
                <a:cs typeface="Arial"/>
              </a:rPr>
              <a:t>wellcome.org  |  @wellcometrust</a:t>
            </a:r>
          </a:p>
        </p:txBody>
      </p:sp>
    </p:spTree>
    <p:extLst>
      <p:ext uri="{BB962C8B-B14F-4D97-AF65-F5344CB8AC3E}">
        <p14:creationId xmlns:p14="http://schemas.microsoft.com/office/powerpoint/2010/main" val="30357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9C37E8-A77D-7C47-A535-0D6615E9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0" i="0" strike="noStrike" cap="none" spc="-90" baseline="0" dirty="0">
                <a:solidFill>
                  <a:srgbClr val="002C44"/>
                </a:solidFill>
                <a:effectLst/>
                <a:latin typeface="Wellcome"/>
                <a:ea typeface="Wellcome"/>
                <a:cs typeface="Wellcome"/>
              </a:rPr>
              <a:t>O que buscamos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B6A266-D924-8C4C-856C-884658D9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6" y="1928683"/>
            <a:ext cx="15099581" cy="6163705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 Wellcome pretende desenvolver campanhas de longo prazo (3 a 5 anos ou mais) à medida que trata de problemas sistêmicos e de longo prazo, mas entende que os membros podem não conseguir se comprometer sem ter um prazo definido. </a:t>
            </a:r>
          </a:p>
          <a:p>
            <a:pPr algn="just"/>
            <a:endParaRPr lang="en-GB" dirty="0">
              <a:ea typeface="+mn-lt"/>
              <a:cs typeface="+mn-lt"/>
            </a:endParaRPr>
          </a:p>
          <a:p>
            <a:pPr algn="just"/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Estamos em busca de pessoas que possam se </a:t>
            </a:r>
            <a:r>
              <a:rPr lang="pt-BR" sz="26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comprometer com o grupo por no mínimo um ano a partir de agosto de 2023</a:t>
            </a: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. </a:t>
            </a:r>
          </a:p>
          <a:p>
            <a:pPr algn="just"/>
            <a:endParaRPr lang="en-GB" dirty="0">
              <a:ea typeface="+mn-lt"/>
              <a:cs typeface="+mn-lt"/>
            </a:endParaRPr>
          </a:p>
          <a:p>
            <a:pPr algn="just"/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O trabalho principal será o feedback</a:t>
            </a:r>
            <a:r>
              <a:rPr lang="pt-BR" sz="26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sobre o andamento da campanha de doenças infecciosas. Isso requer </a:t>
            </a:r>
            <a:r>
              <a:rPr lang="pt-BR" sz="26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um dia de trabalho por mês, </a:t>
            </a: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incluindo:</a:t>
            </a:r>
          </a:p>
          <a:p>
            <a:pPr marL="914400" lvl="1" indent="-457200" algn="just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Participação em uma reunião mensal com duração de 1 a 2 horas com a equipe Wellcome </a:t>
            </a:r>
          </a:p>
          <a:p>
            <a:pPr marL="914400" lvl="1" indent="-457200" algn="just">
              <a:lnSpc>
                <a:spcPct val="100000"/>
              </a:lnSpc>
              <a:spcAft>
                <a:spcPct val="0"/>
              </a:spcAft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Tempo para analisar documentos/recursos e enviar feedback por escrito.</a:t>
            </a:r>
          </a:p>
          <a:p>
            <a:pPr algn="just"/>
            <a:endParaRPr lang="en-GB" dirty="0">
              <a:solidFill>
                <a:srgbClr val="242424"/>
              </a:solidFill>
              <a:cs typeface="Segoe UI"/>
            </a:endParaRPr>
          </a:p>
          <a:p>
            <a:pPr>
              <a:lnSpc>
                <a:spcPts val="3400"/>
              </a:lnSpc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Antes de cada reunião mensal, a equipe Wellcome fornecerá material para análise. </a:t>
            </a:r>
          </a:p>
          <a:p>
            <a:pPr algn="just"/>
            <a:endParaRPr lang="en-GB" sz="2800" dirty="0">
              <a:solidFill>
                <a:srgbClr val="242424"/>
              </a:solidFill>
              <a:latin typeface="Segoe UI"/>
              <a:cs typeface="Segoe UI"/>
            </a:endParaRPr>
          </a:p>
          <a:p>
            <a:endParaRPr lang="en-GB" dirty="0">
              <a:solidFill>
                <a:srgbClr val="242424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7520-0244-F54B-BD1F-CC0BA93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5C08142-E8A8-482D-8BB4-54C2FE0D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430" y="8461372"/>
            <a:ext cx="12704776" cy="276999"/>
          </a:xfrm>
        </p:spPr>
        <p:txBody>
          <a:bodyPr/>
          <a:lstStyle/>
          <a:p>
            <a:r>
              <a:rPr lang="pt-BR" sz="1800" b="0" i="0" strike="noStrike" cap="none" spc="0" baseline="0" dirty="0">
                <a:solidFill>
                  <a:srgbClr val="002C44"/>
                </a:solidFill>
                <a:effectLst/>
                <a:latin typeface="Arial"/>
                <a:ea typeface="Arial"/>
                <a:cs typeface="Arial"/>
              </a:rPr>
              <a:t>wellcome.org  |  @wellcometrust</a:t>
            </a:r>
          </a:p>
        </p:txBody>
      </p:sp>
    </p:spTree>
    <p:extLst>
      <p:ext uri="{BB962C8B-B14F-4D97-AF65-F5344CB8AC3E}">
        <p14:creationId xmlns:p14="http://schemas.microsoft.com/office/powerpoint/2010/main" val="36169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9C37E8-A77D-7C47-A535-0D6615E9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0" i="0" strike="noStrike" cap="none" spc="-90" baseline="0" dirty="0">
                <a:solidFill>
                  <a:srgbClr val="002C44"/>
                </a:solidFill>
                <a:effectLst/>
                <a:latin typeface="Wellcome"/>
                <a:ea typeface="Wellcome"/>
                <a:cs typeface="Wellcome"/>
              </a:rPr>
              <a:t>Escopo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B6A266-D924-8C4C-856C-884658D9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6" y="2173370"/>
            <a:ext cx="15120000" cy="5714670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Os membros serão consultados e deverão fornecer feedback sobre o andamento da campanha de doenças infecciosas, incluindo, entre outros, as seguintes atividades: </a:t>
            </a:r>
          </a:p>
          <a:p>
            <a:pPr>
              <a:lnSpc>
                <a:spcPct val="100000"/>
              </a:lnSpc>
            </a:pPr>
            <a:endParaRPr lang="en-US" dirty="0">
              <a:cs typeface="Arial"/>
            </a:endParaRPr>
          </a:p>
          <a:p>
            <a:pPr marL="914400" lvl="1" indent="-457200">
              <a:lnSpc>
                <a:spcPct val="100000"/>
              </a:lnSpc>
              <a:spcAft>
                <a:spcPct val="0"/>
              </a:spcAft>
              <a:buFont typeface="Arial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Como podemos melhorar a equidade, diversidade e inclusão em nossa campanha de doenças infecciosas</a:t>
            </a:r>
          </a:p>
          <a:p>
            <a:pPr marL="914400" lvl="1" indent="-457200">
              <a:lnSpc>
                <a:spcPct val="100000"/>
              </a:lnSpc>
              <a:spcAft>
                <a:spcPct val="0"/>
              </a:spcAft>
              <a:buFont typeface="Arial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Qual a melhor forma de integrar e apoiar as comunidades mais afetadas pelas doenças infecciosas </a:t>
            </a:r>
          </a:p>
          <a:p>
            <a:pPr marL="914400" indent="-457200">
              <a:lnSpc>
                <a:spcPct val="100000"/>
              </a:lnSpc>
              <a:spcAft>
                <a:spcPct val="0"/>
              </a:spcAft>
              <a:buFont typeface="Arial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Acompanhamento e avaliação da implementação da campanha </a:t>
            </a:r>
          </a:p>
          <a:p>
            <a:pPr marL="914400" lvl="1" indent="-457200">
              <a:lnSpc>
                <a:spcPct val="100000"/>
              </a:lnSpc>
              <a:spcAft>
                <a:spcPct val="0"/>
              </a:spcAft>
              <a:buFont typeface="Arial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Como devemos levar a visão do público em consideração para estruturar a campanha</a:t>
            </a:r>
          </a:p>
          <a:p>
            <a:pPr marL="914400" lvl="1" indent="-457200">
              <a:lnSpc>
                <a:spcPct val="100000"/>
              </a:lnSpc>
              <a:spcAft>
                <a:spcPct val="0"/>
              </a:spcAft>
              <a:buFont typeface="Arial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Como podemos influenciar a política de P&amp;D de doenças infecciosas por meio da campanha </a:t>
            </a:r>
          </a:p>
          <a:p>
            <a:pPr marL="914400" lvl="1" indent="-457200">
              <a:lnSpc>
                <a:spcPct val="100000"/>
              </a:lnSpc>
              <a:spcAft>
                <a:spcPct val="0"/>
              </a:spcAft>
              <a:buFont typeface="Arial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Como podemos aumentar a compreensão acerca do conceito de escalada das doenças</a:t>
            </a:r>
          </a:p>
          <a:p>
            <a:pPr marL="914400" lvl="1" indent="-457200">
              <a:lnSpc>
                <a:spcPct val="100000"/>
              </a:lnSpc>
              <a:spcAft>
                <a:spcPct val="0"/>
              </a:spcAft>
              <a:buFont typeface="Arial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Feedback e análise sobre as atividades da campanha e o seu impacto </a:t>
            </a:r>
          </a:p>
          <a:p>
            <a:pPr marL="914400" indent="-457200">
              <a:lnSpc>
                <a:spcPct val="100000"/>
              </a:lnSpc>
              <a:buFont typeface="Arial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Informações sobre nuances e requisitos geográficos, incluindo parcerias em potencial, possíveis barreiras para atingir os objetivos nos países-alvo e considerações culturais/sociais/econômicas para a implementação de táticas de campanha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  <a:buFont typeface="Symbol"/>
              <a:buChar char="•"/>
            </a:pPr>
            <a:endParaRPr lang="en-GB" dirty="0">
              <a:ea typeface="+mn-lt"/>
              <a:cs typeface="+mn-lt"/>
            </a:endParaRPr>
          </a:p>
          <a:p>
            <a:pPr marL="285750" algn="just">
              <a:lnSpc>
                <a:spcPct val="100000"/>
              </a:lnSpc>
              <a:spcAft>
                <a:spcPct val="0"/>
              </a:spcAft>
              <a:buFont typeface="Symbol"/>
              <a:buChar char="•"/>
            </a:pPr>
            <a:endParaRPr lang="en-GB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endParaRPr lang="en-GB" dirty="0">
              <a:solidFill>
                <a:srgbClr val="242424"/>
              </a:solidFill>
              <a:cs typeface="Arial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862CAAD-A2BB-4277-8100-B934C6049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b="0" i="0" strike="noStrike" cap="none" spc="0" baseline="0" dirty="0">
                <a:solidFill>
                  <a:srgbClr val="002C44"/>
                </a:solidFill>
                <a:effectLst/>
                <a:latin typeface="Arial"/>
                <a:ea typeface="Arial"/>
                <a:cs typeface="Arial"/>
              </a:rPr>
              <a:t>wellcome.org  |  @wellcometrust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7520-0244-F54B-BD1F-CC0BA93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9C37E8-A77D-7C47-A535-0D6615E9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0" i="0" strike="noStrike" cap="none" spc="-90" baseline="0" dirty="0">
                <a:solidFill>
                  <a:srgbClr val="002C44"/>
                </a:solidFill>
                <a:effectLst/>
                <a:latin typeface="Wellcome"/>
                <a:ea typeface="Wellcome"/>
                <a:cs typeface="Wellcome"/>
              </a:rPr>
              <a:t>Fora de escopo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B6A266-D924-8C4C-856C-884658D9D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Estão fora do escopo do grupo de trabalho: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GB" dirty="0">
              <a:ea typeface="+mn-lt"/>
              <a:cs typeface="+mn-lt"/>
            </a:endParaRPr>
          </a:p>
          <a:p>
            <a:pPr marL="914400" indent="-457200">
              <a:lnSpc>
                <a:spcPct val="100000"/>
              </a:lnSpc>
              <a:spcAft>
                <a:spcPct val="0"/>
              </a:spcAft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Áreas temáticas de doenças infecciosas não identificadas pela estratégia Wellcome, por exemplo, doenças tropicais negligenciadas ou WASH</a:t>
            </a:r>
          </a:p>
          <a:p>
            <a:pPr marL="914400" indent="-457200">
              <a:lnSpc>
                <a:spcPct val="100000"/>
              </a:lnSpc>
              <a:spcAft>
                <a:spcPct val="0"/>
              </a:spcAft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 estratégia mais ampla de portfólio de doenças infecciosas, definida pela equipe de Programas de Pesquisa da Wellcome </a:t>
            </a:r>
          </a:p>
          <a:p>
            <a:pPr marL="914400" indent="-457200">
              <a:lnSpc>
                <a:spcPct val="100000"/>
              </a:lnSpc>
              <a:spcAft>
                <a:spcPct val="0"/>
              </a:spcAft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Sugerir novas localizações geográficas</a:t>
            </a:r>
          </a:p>
          <a:p>
            <a:pPr marL="914400" indent="-457200">
              <a:lnSpc>
                <a:spcPct val="100000"/>
              </a:lnSpc>
              <a:spcAft>
                <a:spcPct val="0"/>
              </a:spcAft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Táticas que entram em conflito com a situação jurídica ou estatuto de utilidade pública da Wellcome</a:t>
            </a:r>
          </a:p>
          <a:p>
            <a:pPr marL="285750">
              <a:lnSpc>
                <a:spcPct val="100000"/>
              </a:lnSpc>
              <a:spcAft>
                <a:spcPct val="0"/>
              </a:spcAft>
              <a:buFont typeface="Symbol"/>
              <a:buChar char="•"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Aft>
                <a:spcPct val="0"/>
              </a:spcAft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Aft>
                <a:spcPct val="0"/>
              </a:spcAft>
            </a:pPr>
            <a:endParaRPr lang="en-GB" dirty="0">
              <a:ea typeface="+mn-lt"/>
              <a:cs typeface="+mn-lt"/>
            </a:endParaRPr>
          </a:p>
          <a:p>
            <a:pPr marL="457200" algn="just">
              <a:lnSpc>
                <a:spcPct val="100000"/>
              </a:lnSpc>
              <a:spcAft>
                <a:spcPct val="0"/>
              </a:spcAft>
              <a:buChar char="•"/>
            </a:pPr>
            <a:endParaRPr lang="en-GB" dirty="0">
              <a:cs typeface="Arial"/>
            </a:endParaRPr>
          </a:p>
          <a:p>
            <a:pPr algn="just">
              <a:lnSpc>
                <a:spcPct val="100000"/>
              </a:lnSpc>
              <a:spcAft>
                <a:spcPct val="0"/>
              </a:spcAft>
              <a:buFont typeface="Symbol"/>
              <a:buChar char="•"/>
            </a:pPr>
            <a:endParaRPr lang="en-GB" dirty="0">
              <a:ea typeface="+mn-lt"/>
              <a:cs typeface="+mn-lt"/>
            </a:endParaRPr>
          </a:p>
          <a:p>
            <a:pPr marL="285750" algn="just">
              <a:lnSpc>
                <a:spcPct val="100000"/>
              </a:lnSpc>
              <a:spcAft>
                <a:spcPct val="0"/>
              </a:spcAft>
              <a:buFont typeface="Symbol"/>
              <a:buChar char="•"/>
            </a:pPr>
            <a:endParaRPr lang="en-GB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endParaRPr lang="en-GB" dirty="0">
              <a:solidFill>
                <a:srgbClr val="242424"/>
              </a:solidFill>
              <a:cs typeface="Arial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19031AE-31A3-4866-8EBC-869DFDD4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b="0" i="0" strike="noStrike" cap="none" spc="0" baseline="0" dirty="0">
                <a:solidFill>
                  <a:srgbClr val="002C44"/>
                </a:solidFill>
                <a:effectLst/>
                <a:latin typeface="Arial"/>
                <a:ea typeface="Arial"/>
                <a:cs typeface="Arial"/>
              </a:rPr>
              <a:t>wellcome.org  |  @wellcometrust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7520-0244-F54B-BD1F-CC0BA93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21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9C37E8-A77D-7C47-A535-0D6615E9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881172"/>
            <a:ext cx="12780659" cy="641201"/>
          </a:xfrm>
        </p:spPr>
        <p:txBody>
          <a:bodyPr/>
          <a:lstStyle/>
          <a:p>
            <a:r>
              <a:rPr lang="pt-BR" sz="4400" b="0" i="0" strike="noStrike" cap="none" spc="-90" baseline="0" dirty="0">
                <a:solidFill>
                  <a:srgbClr val="002C44"/>
                </a:solidFill>
                <a:effectLst/>
                <a:latin typeface="Wellcome"/>
                <a:ea typeface="Wellcome"/>
                <a:cs typeface="Wellcome"/>
              </a:rPr>
              <a:t>O que a Wellcome oferece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B6A266-D924-8C4C-856C-884658D9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6" y="2381996"/>
            <a:ext cx="15120000" cy="5714670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Ao fazer parte do nosso grupo de assessoria, você poderá:</a:t>
            </a:r>
          </a:p>
          <a:p>
            <a:pPr algn="just"/>
            <a:endParaRPr lang="en-GB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b="1" i="0" strike="noStrike" cap="none" spc="0" baseline="0" dirty="0">
                <a:solidFill>
                  <a:srgbClr val="242424"/>
                </a:solidFill>
                <a:effectLst/>
                <a:latin typeface="Arial"/>
                <a:ea typeface="Arial"/>
                <a:cs typeface="Arial"/>
              </a:rPr>
              <a:t>Contribuir para a mudança sistêmica na saúde mundial</a:t>
            </a:r>
            <a:r>
              <a:rPr lang="pt-BR" sz="2600" b="0" i="0" strike="noStrike" cap="none" spc="0" baseline="0" dirty="0">
                <a:solidFill>
                  <a:srgbClr val="242424"/>
                </a:solidFill>
                <a:effectLst/>
                <a:latin typeface="Arial"/>
                <a:ea typeface="Arial"/>
                <a:cs typeface="Arial"/>
              </a:rPr>
              <a:t>, pois a campanha da Wellcome influenciará os formuladores de políticas de todo o mundo e a indústria a combaterem as doenças infecciosas antecipadamente, de forma mais eficaz e justa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b="1" i="0" strike="noStrike" cap="none" spc="0" baseline="0" dirty="0">
                <a:solidFill>
                  <a:srgbClr val="242424"/>
                </a:solidFill>
                <a:effectLst/>
                <a:latin typeface="Arial"/>
                <a:ea typeface="Arial"/>
                <a:cs typeface="Arial"/>
              </a:rPr>
              <a:t>Aumentar a sua rede de contatos </a:t>
            </a:r>
            <a:r>
              <a:rPr lang="pt-BR" sz="2600" b="0" i="0" strike="noStrike" cap="none" spc="0" baseline="0" dirty="0">
                <a:solidFill>
                  <a:srgbClr val="242424"/>
                </a:solidFill>
                <a:effectLst/>
                <a:latin typeface="Arial"/>
                <a:ea typeface="Arial"/>
                <a:cs typeface="Arial"/>
              </a:rPr>
              <a:t>e criar conexões com ativistas experientes que são membros do grupo de assessoria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b="1" i="0" strike="noStrike" cap="none" spc="0" baseline="0" dirty="0">
                <a:solidFill>
                  <a:srgbClr val="242424"/>
                </a:solidFill>
                <a:effectLst/>
                <a:latin typeface="Arial"/>
                <a:ea typeface="Arial"/>
                <a:cs typeface="Arial"/>
              </a:rPr>
              <a:t>Conhecer os bastidores da Wellcome </a:t>
            </a:r>
            <a:r>
              <a:rPr lang="pt-BR" sz="2600" b="0" i="0" strike="noStrike" cap="none" spc="0" baseline="0" dirty="0">
                <a:solidFill>
                  <a:srgbClr val="242424"/>
                </a:solidFill>
                <a:effectLst/>
                <a:latin typeface="Arial"/>
                <a:ea typeface="Arial"/>
                <a:cs typeface="Arial"/>
              </a:rPr>
              <a:t>para ver como funciona uma instituição financiadora mundial e influenciar o trabalho da equipe de campanhas</a:t>
            </a:r>
          </a:p>
          <a:p>
            <a:endParaRPr lang="en-GB" b="1" dirty="0">
              <a:solidFill>
                <a:srgbClr val="242424"/>
              </a:solidFill>
              <a:cs typeface="Segoe UI"/>
            </a:endParaRPr>
          </a:p>
          <a:p>
            <a:r>
              <a:rPr lang="pt-BR" sz="2600" b="0" i="0" strike="noStrike" cap="none" spc="0" baseline="0" dirty="0">
                <a:solidFill>
                  <a:srgbClr val="242424"/>
                </a:solidFill>
                <a:effectLst/>
                <a:latin typeface="Arial"/>
                <a:ea typeface="Arial"/>
                <a:cs typeface="Arial"/>
              </a:rPr>
              <a:t>Para este trabalho, estamos oferecendo uma diária de</a:t>
            </a: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pt-BR" sz="26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£ 700 </a:t>
            </a: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(7 horas).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7520-0244-F54B-BD1F-CC0BA93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74CB420-0B2B-4F85-AC81-F259A55E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430" y="8461372"/>
            <a:ext cx="12704776" cy="276999"/>
          </a:xfrm>
        </p:spPr>
        <p:txBody>
          <a:bodyPr/>
          <a:lstStyle/>
          <a:p>
            <a:r>
              <a:rPr lang="pt-BR" sz="1800" b="0" i="0" strike="noStrike" cap="none" spc="0" baseline="0" dirty="0">
                <a:solidFill>
                  <a:srgbClr val="002C44"/>
                </a:solidFill>
                <a:effectLst/>
                <a:latin typeface="Arial"/>
                <a:ea typeface="Arial"/>
                <a:cs typeface="Arial"/>
              </a:rPr>
              <a:t>wellcome.org  |  @wellcometrust</a:t>
            </a:r>
          </a:p>
        </p:txBody>
      </p:sp>
    </p:spTree>
    <p:extLst>
      <p:ext uri="{BB962C8B-B14F-4D97-AF65-F5344CB8AC3E}">
        <p14:creationId xmlns:p14="http://schemas.microsoft.com/office/powerpoint/2010/main" val="9299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9C37E8-A77D-7C47-A535-0D6615E9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0" i="0" strike="noStrike" cap="none" spc="-90" baseline="0" dirty="0">
                <a:solidFill>
                  <a:srgbClr val="002C44"/>
                </a:solidFill>
                <a:effectLst/>
                <a:latin typeface="Wellcome"/>
                <a:ea typeface="Wellcome"/>
                <a:cs typeface="Wellcome"/>
              </a:rPr>
              <a:t>O que esperar da Wellcome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B6A266-D924-8C4C-856C-884658D9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6" y="2193448"/>
            <a:ext cx="15120000" cy="571467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b="1" i="0" strike="noStrike" cap="none" spc="0" baseline="0" dirty="0">
                <a:solidFill>
                  <a:srgbClr val="242424"/>
                </a:solidFill>
                <a:effectLst/>
                <a:latin typeface="Arial"/>
                <a:ea typeface="Arial"/>
                <a:cs typeface="Arial"/>
              </a:rPr>
              <a:t>Ter a oportunidade de estruturar  o funcionamento do grupo. </a:t>
            </a:r>
            <a:r>
              <a:rPr lang="pt-BR" sz="2600" b="0" i="0" strike="noStrike" cap="none" spc="0" baseline="0" dirty="0">
                <a:solidFill>
                  <a:srgbClr val="242424"/>
                </a:solidFill>
                <a:effectLst/>
                <a:latin typeface="Arial"/>
                <a:ea typeface="Arial"/>
                <a:cs typeface="Arial"/>
              </a:rPr>
              <a:t>Uma de nossas primeiras tarefas como grupo será acordar as </a:t>
            </a: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formas de trabalho, incluindo como enviar e receber feedback, horários das reuniões, o ciclo de feedback </a:t>
            </a:r>
            <a:r>
              <a:rPr lang="pt-BR" sz="2600" b="0" i="0" strike="noStrike" cap="none" spc="0" baseline="0" dirty="0">
                <a:solidFill>
                  <a:srgbClr val="242424"/>
                </a:solidFill>
                <a:effectLst/>
                <a:latin typeface="Arial"/>
                <a:ea typeface="Arial"/>
                <a:cs typeface="Arial"/>
              </a:rPr>
              <a:t>e a carta compromisso. </a:t>
            </a:r>
          </a:p>
          <a:p>
            <a:pPr marL="285750" indent="-285750">
              <a:buChar char="•"/>
            </a:pPr>
            <a:r>
              <a:rPr lang="pt-BR" sz="2600" b="1" i="0" strike="noStrike" cap="none" spc="0" baseline="0" dirty="0">
                <a:solidFill>
                  <a:srgbClr val="242424"/>
                </a:solidFill>
                <a:effectLst/>
                <a:latin typeface="Arial"/>
                <a:ea typeface="Arial"/>
                <a:cs typeface="Arial"/>
              </a:rPr>
              <a:t>Ser ouvido e ter as suas ideias consideradas</a:t>
            </a:r>
            <a:r>
              <a:rPr lang="pt-BR" sz="2600" b="0" i="0" strike="noStrike" cap="none" spc="0" baseline="0" dirty="0">
                <a:solidFill>
                  <a:srgbClr val="242424"/>
                </a:solidFill>
                <a:effectLst/>
                <a:latin typeface="Arial"/>
                <a:ea typeface="Arial"/>
                <a:cs typeface="Arial"/>
              </a:rPr>
              <a:t>. Caso alguma ideia não seja levada adiante,  daremos explicação completa e clara do motivo. </a:t>
            </a:r>
          </a:p>
          <a:p>
            <a:pPr marL="285750" indent="-285750">
              <a:buChar char="•"/>
            </a:pPr>
            <a:r>
              <a:rPr lang="pt-BR" sz="2600" b="1" i="0" strike="noStrike" cap="none" spc="0" baseline="0" dirty="0">
                <a:solidFill>
                  <a:srgbClr val="242424"/>
                </a:solidFill>
                <a:effectLst/>
                <a:latin typeface="Arial"/>
                <a:ea typeface="Arial"/>
                <a:cs typeface="Arial"/>
              </a:rPr>
              <a:t>Ter oportunidades frequentes de fornecer feedback. </a:t>
            </a:r>
            <a:r>
              <a:rPr lang="pt-BR" sz="2600" b="0" i="0" strike="noStrike" cap="none" spc="0" baseline="0" dirty="0">
                <a:solidFill>
                  <a:srgbClr val="242424"/>
                </a:solidFill>
                <a:effectLst/>
                <a:latin typeface="Arial"/>
                <a:ea typeface="Arial"/>
                <a:cs typeface="Arial"/>
              </a:rPr>
              <a:t>Teremos  oportunidades trimestrais para você fornecer feedback escrito e oral sobre o nosso método de trabalho. </a:t>
            </a:r>
          </a:p>
          <a:p>
            <a:pPr marL="285750" indent="-285750">
              <a:buChar char="•"/>
            </a:pPr>
            <a:r>
              <a:rPr lang="pt-BR" sz="2600" b="1" i="0" strike="noStrike" cap="none" spc="0" baseline="0" dirty="0">
                <a:solidFill>
                  <a:srgbClr val="242424"/>
                </a:solidFill>
                <a:effectLst/>
                <a:latin typeface="Arial"/>
                <a:ea typeface="Arial"/>
                <a:cs typeface="Arial"/>
              </a:rPr>
              <a:t>A adesão ao grupo será inclusiva e acessível.</a:t>
            </a:r>
            <a:r>
              <a:rPr lang="pt-BR" sz="2600" b="0" i="0" strike="noStrike" cap="none" spc="0" baseline="0" dirty="0">
                <a:solidFill>
                  <a:srgbClr val="242424"/>
                </a:solidFill>
                <a:effectLst/>
                <a:latin typeface="Arial"/>
                <a:ea typeface="Arial"/>
                <a:cs typeface="Arial"/>
              </a:rPr>
              <a:t> A Wellcome envidará os seus melhores  esforços para garantir que todos os membros  do grupo possam comparecer e participar de forma igualitária.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b="1" i="0" strike="noStrike" cap="none" spc="0" baseline="0" dirty="0">
                <a:solidFill>
                  <a:srgbClr val="242424"/>
                </a:solidFill>
                <a:effectLst/>
                <a:latin typeface="Arial"/>
                <a:ea typeface="Arial"/>
                <a:cs typeface="Arial"/>
              </a:rPr>
              <a:t>Comunicação aberta e honesta em tempo hábil</a:t>
            </a:r>
            <a:r>
              <a:rPr lang="pt-BR" sz="2600" b="0" i="0" strike="noStrike" cap="none" spc="0" baseline="0" dirty="0">
                <a:solidFill>
                  <a:srgbClr val="242424"/>
                </a:solidFill>
                <a:effectLst/>
                <a:latin typeface="Arial"/>
                <a:ea typeface="Arial"/>
                <a:cs typeface="Arial"/>
              </a:rPr>
              <a:t>, incluindo pelo menos 7 dias para analisar os documentos antes das reuniões. </a:t>
            </a:r>
          </a:p>
          <a:p>
            <a:endParaRPr lang="en-GB" dirty="0">
              <a:solidFill>
                <a:srgbClr val="242424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7520-0244-F54B-BD1F-CC0BA93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74CB420-0B2B-4F85-AC81-F259A55E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430" y="8461372"/>
            <a:ext cx="12704776" cy="276999"/>
          </a:xfrm>
        </p:spPr>
        <p:txBody>
          <a:bodyPr/>
          <a:lstStyle/>
          <a:p>
            <a:r>
              <a:rPr lang="pt-BR" sz="1800" b="0" i="0" strike="noStrike" cap="none" spc="0" baseline="0" dirty="0">
                <a:solidFill>
                  <a:srgbClr val="002C44"/>
                </a:solidFill>
                <a:effectLst/>
                <a:latin typeface="Arial"/>
                <a:ea typeface="Arial"/>
                <a:cs typeface="Arial"/>
              </a:rPr>
              <a:t>wellcome.org  |  @wellcometrust</a:t>
            </a:r>
          </a:p>
        </p:txBody>
      </p:sp>
    </p:spTree>
    <p:extLst>
      <p:ext uri="{BB962C8B-B14F-4D97-AF65-F5344CB8AC3E}">
        <p14:creationId xmlns:p14="http://schemas.microsoft.com/office/powerpoint/2010/main" val="9369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6EA9-B589-4A2D-BFD5-A77AF5AD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525572"/>
            <a:ext cx="15120000" cy="974626"/>
          </a:xfrm>
        </p:spPr>
        <p:txBody>
          <a:bodyPr/>
          <a:lstStyle/>
          <a:p>
            <a:r>
              <a:rPr lang="pt-BR" sz="6400" b="0" i="0" strike="noStrike" cap="none" spc="-120" baseline="0" dirty="0">
                <a:solidFill>
                  <a:srgbClr val="FFFFFF"/>
                </a:solidFill>
                <a:effectLst/>
                <a:latin typeface="Wellcome"/>
                <a:ea typeface="Wellcome"/>
                <a:cs typeface="Wellcome"/>
              </a:rPr>
              <a:t>Próximos passos </a:t>
            </a:r>
          </a:p>
        </p:txBody>
      </p:sp>
    </p:spTree>
    <p:extLst>
      <p:ext uri="{BB962C8B-B14F-4D97-AF65-F5344CB8AC3E}">
        <p14:creationId xmlns:p14="http://schemas.microsoft.com/office/powerpoint/2010/main" val="398617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80A1-6AE5-4B25-9D5A-8382352E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0" i="0" strike="noStrike" cap="none" spc="-90" baseline="0" dirty="0">
                <a:solidFill>
                  <a:srgbClr val="002C44"/>
                </a:solidFill>
                <a:effectLst/>
                <a:latin typeface="Wellcome"/>
                <a:ea typeface="Wellcome"/>
                <a:cs typeface="Wellcome"/>
              </a:rPr>
              <a:t>Cronograma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034B-716B-4D69-9A29-1CD008C0F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14 de abril – inscrições abertas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12 de maio – fim do prazo para as inscrições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12 de junho – candidatos aprovados serão chamados para a entrevista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14 de junho a 7 de julho – entrevistas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12 de julho - candidatos aprovados serão informados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13 a 31 de julho – contratação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31 de julho a 25 de agosto - primeira reunião de integração com a Wellcome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agosto de 2023 a agosto de 2024 - reuniões ordinárias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sz="2800" b="0" i="0" u="none" strike="noStrike" dirty="0">
              <a:effectLst/>
            </a:endParaRPr>
          </a:p>
          <a:p>
            <a:pPr algn="l" rtl="0" eaLnBrk="1" fontAlgn="t" latinLnBrk="0" hangingPunct="1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  <a:p>
            <a:pPr algn="l" rtl="0" eaLnBrk="1" fontAlgn="t" latinLnBrk="0" hangingPunct="1">
              <a:spcBef>
                <a:spcPct val="0"/>
              </a:spcBef>
              <a:spcAft>
                <a:spcPct val="0"/>
              </a:spcAft>
            </a:pPr>
            <a:endParaRPr lang="en-GB" b="0" i="0" u="none" strike="noStrike" dirty="0">
              <a:effectLst/>
            </a:endParaRPr>
          </a:p>
          <a:p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3D2D105-4141-4F1E-A03F-CCCA0E76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b="0" i="0" strike="noStrike" cap="none" spc="0" baseline="0" dirty="0">
                <a:solidFill>
                  <a:srgbClr val="002C44"/>
                </a:solidFill>
                <a:effectLst/>
                <a:latin typeface="Arial"/>
                <a:ea typeface="Arial"/>
                <a:cs typeface="Arial"/>
              </a:rPr>
              <a:t>wellcome.org  |  @wellcometrust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6176A-14DA-4287-AE9B-0B2C1F43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80A1-6AE5-4B25-9D5A-8382352E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0" i="0" strike="noStrike" cap="none" spc="-90" baseline="0" dirty="0">
                <a:solidFill>
                  <a:srgbClr val="002C44"/>
                </a:solidFill>
                <a:effectLst/>
                <a:latin typeface="Wellcome"/>
                <a:ea typeface="Wellcome"/>
                <a:cs typeface="Wellcome"/>
              </a:rPr>
              <a:t>Candidaturas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034B-716B-4D69-9A29-1CD008C0F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6" y="2342092"/>
            <a:ext cx="15278626" cy="5714670"/>
          </a:xfrm>
        </p:spPr>
        <p:txBody>
          <a:bodyPr/>
          <a:lstStyle/>
          <a:p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Por favor, nos informe caso tenha alguma questão de acessibilidade. Faremos o nosso melhor para ajudar. Entre em contato conosco por e-mail para </a:t>
            </a: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hlinkClick r:id="rId2" history="0"/>
              </a:rPr>
              <a:t>idcampaign@wellcome.org</a:t>
            </a: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. </a:t>
            </a:r>
          </a:p>
          <a:p>
            <a:endParaRPr lang="en-GB" dirty="0"/>
          </a:p>
          <a:p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Envie a sua inscrição para </a:t>
            </a: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hlinkClick r:id="rId2" history="0"/>
              </a:rPr>
              <a:t>idcampaign@wellcome.org</a:t>
            </a: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e inclua: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Um resumo de sua experiência – pode ser o seu currículo, caso tenha, mas também aceitaremos currículos em vídeo, áudio ou portfólios.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Informe-nos por que deseja ingressar no grupo de assessoria da campanha de doenças infecciosas (máximo de 300 palavras ou 2 minutos, caso opte por enviar por áudio/vídeo).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Fique à vontade para enviar a sua inscrição no idioma de sua preferência. A equipe da Wellcome se comunica em inglês, mas podemos traduzir a sua candidatura. </a:t>
            </a:r>
          </a:p>
          <a:p>
            <a:endParaRPr lang="en-GB" b="0" i="0" u="none" strike="noStrike" dirty="0">
              <a:effectLst/>
            </a:endParaRPr>
          </a:p>
          <a:p>
            <a:pPr algn="l" rtl="0" eaLnBrk="1" fontAlgn="t" latinLnBrk="0" hangingPunct="1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  <a:p>
            <a:pPr algn="l" rtl="0" eaLnBrk="1" fontAlgn="t" latinLnBrk="0" hangingPunct="1">
              <a:spcBef>
                <a:spcPct val="0"/>
              </a:spcBef>
              <a:spcAft>
                <a:spcPct val="0"/>
              </a:spcAft>
            </a:pPr>
            <a:endParaRPr lang="en-GB" b="0" i="0" u="none" strike="noStrike" dirty="0">
              <a:effectLst/>
            </a:endParaRPr>
          </a:p>
          <a:p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3D2D105-4141-4F1E-A03F-CCCA0E76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b="0" i="0" strike="noStrike" cap="none" spc="0" baseline="0" dirty="0">
                <a:solidFill>
                  <a:srgbClr val="002C44"/>
                </a:solidFill>
                <a:effectLst/>
                <a:latin typeface="Arial"/>
                <a:ea typeface="Arial"/>
                <a:cs typeface="Arial"/>
              </a:rPr>
              <a:t>wellcome.org  |  @wellcometrust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6176A-14DA-4287-AE9B-0B2C1F43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0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80A1-6AE5-4B25-9D5A-8382352E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0" i="0" strike="noStrike" cap="none" spc="-90" baseline="0" dirty="0">
                <a:solidFill>
                  <a:srgbClr val="002C44"/>
                </a:solidFill>
                <a:effectLst/>
                <a:latin typeface="Wellcome"/>
                <a:ea typeface="Wellcome"/>
                <a:cs typeface="Wellcome"/>
              </a:rPr>
              <a:t>Entrevistas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034B-716B-4D69-9A29-1CD008C0F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5" y="2342092"/>
            <a:ext cx="15278626" cy="571467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Caso seja selecionado, entraremos em contato para agendar uma entrevista informal de 30 minutos com Layla Deverson (Gerente de Campanha) e outro colega da Wellcome. Será uma chamada de vídeo, no horário que mais lhe convier. Caso tenha alguma questão de acessibilidade, faremos o possível para ajudar.</a:t>
            </a:r>
          </a:p>
          <a:p>
            <a:endParaRPr lang="en-GB" dirty="0"/>
          </a:p>
          <a:p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As perguntas que faremos: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Conte-nos sobre como a sua campanha conseguiu promover mudanças.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Por que tornar a saúde mundial inclusiva é importante para você?</a:t>
            </a:r>
          </a:p>
          <a:p>
            <a:endParaRPr lang="en-GB" b="0" i="0" u="none" strike="noStrike" dirty="0">
              <a:effectLst/>
            </a:endParaRPr>
          </a:p>
          <a:p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Você também terá a oportunidade de nos fazer perguntas.</a:t>
            </a:r>
          </a:p>
          <a:p>
            <a:pPr algn="l" rtl="0" eaLnBrk="1" fontAlgn="t" latinLnBrk="0" hangingPunct="1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  <a:p>
            <a:pPr algn="l" rtl="0" eaLnBrk="1" fontAlgn="t" latinLnBrk="0" hangingPunct="1">
              <a:spcBef>
                <a:spcPct val="0"/>
              </a:spcBef>
              <a:spcAft>
                <a:spcPct val="0"/>
              </a:spcAft>
            </a:pPr>
            <a:endParaRPr lang="en-GB" b="0" i="0" u="none" strike="noStrike" dirty="0">
              <a:effectLst/>
            </a:endParaRPr>
          </a:p>
          <a:p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3D2D105-4141-4F1E-A03F-CCCA0E76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b="0" i="0" strike="noStrike" cap="none" spc="0" baseline="0" dirty="0">
                <a:solidFill>
                  <a:srgbClr val="002C44"/>
                </a:solidFill>
                <a:effectLst/>
                <a:latin typeface="Arial"/>
                <a:ea typeface="Arial"/>
                <a:cs typeface="Arial"/>
              </a:rPr>
              <a:t>wellcome.org  |  @wellcometrust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6176A-14DA-4287-AE9B-0B2C1F43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68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world map made of pins and strings">
            <a:extLst>
              <a:ext uri="{FF2B5EF4-FFF2-40B4-BE49-F238E27FC236}">
                <a16:creationId xmlns:a16="http://schemas.microsoft.com/office/drawing/2014/main" id="{27AC6640-A2DD-FCD4-0DF4-CEFE73F2EFD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r="15948"/>
          <a:stretch>
            <a:fillRect/>
          </a:stretch>
        </p:blipFill>
        <p:spPr>
          <a:xfrm>
            <a:off x="6920809" y="0"/>
            <a:ext cx="9333604" cy="9144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70C7EF-6BEF-48D6-B027-6F522280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0" i="0" strike="noStrike" cap="none" spc="-90" baseline="0" dirty="0">
                <a:solidFill>
                  <a:srgbClr val="002C44"/>
                </a:solidFill>
                <a:effectLst/>
                <a:latin typeface="Wellcome"/>
                <a:ea typeface="Wellcome"/>
                <a:cs typeface="Wellcome"/>
              </a:rPr>
              <a:t>Quem somos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78002-3E26-4245-A531-93391C1F4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6" y="1951184"/>
            <a:ext cx="6300000" cy="524163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pt-BR" sz="24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 Wellcome é uma instituição de caridade fundada em 1936 que atua em todo o mundo. Por meio do nosso trabalho, </a:t>
            </a:r>
            <a:r>
              <a:rPr lang="pt-BR" sz="24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apoiamos a ciência visando resolver os problemas de saúde urgentes que acometem todos nós</a:t>
            </a:r>
            <a:r>
              <a:rPr lang="pt-BR" sz="24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. </a:t>
            </a:r>
          </a:p>
          <a:p>
            <a:r>
              <a:rPr lang="pt-BR" sz="24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Financiamos pesquisas motivadas pela curiosidade e enfrentamos três dos maiores desafios de saúde colocados à humanidade – </a:t>
            </a:r>
            <a:r>
              <a:rPr lang="pt-BR" sz="24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mudança climática, doenças infecciosas e saúde mental.</a:t>
            </a:r>
          </a:p>
          <a:p>
            <a:r>
              <a:rPr lang="pt-BR" sz="24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Também colaboramos com formuladores de políticas, realizamos campanhas de apoio e estabelecemos parcerias com outras instituições para garantir que todos se beneficiem dos avanços das ciências da saúde, em todos os lugares.</a:t>
            </a:r>
          </a:p>
          <a:p>
            <a:endParaRPr lang="en-GB" dirty="0">
              <a:cs typeface="Arial"/>
            </a:endParaRPr>
          </a:p>
          <a:p>
            <a:endParaRPr lang="en-GB" b="0" dirty="0">
              <a:cs typeface="Arial"/>
            </a:endParaRPr>
          </a:p>
          <a:p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938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658E9CE-074A-3A48-80B2-E87E961DD5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03D7BA-DEBF-6847-89D6-D0A18C0C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590CEFE-18CF-44E2-AECF-BCD1FCF081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4" r="21294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78B96D0-2F5B-D84E-A531-69A5D9B5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881172"/>
            <a:ext cx="7236000" cy="1282402"/>
          </a:xfrm>
        </p:spPr>
        <p:txBody>
          <a:bodyPr/>
          <a:lstStyle/>
          <a:p>
            <a:r>
              <a:rPr lang="pt-BR" sz="4400" b="0" i="0" strike="noStrike" cap="none" spc="-90" baseline="0" dirty="0">
                <a:solidFill>
                  <a:srgbClr val="002C44"/>
                </a:solidFill>
                <a:effectLst/>
                <a:latin typeface="Wellcome"/>
                <a:ea typeface="Wellcome"/>
                <a:cs typeface="Wellcome"/>
              </a:rPr>
              <a:t>Desenvolver campanhas na Wellcome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C1DE9E-F637-2740-B73C-B5E8DBEA2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b="0" i="0" strike="noStrike" cap="none" spc="0" baseline="0" dirty="0">
                <a:solidFill>
                  <a:srgbClr val="002C44"/>
                </a:solidFill>
                <a:effectLst/>
                <a:latin typeface="Arial"/>
                <a:ea typeface="Arial"/>
                <a:cs typeface="Arial"/>
              </a:rPr>
              <a:t>wellcome.org  |  @wellcometrust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37ABB8-A76A-C34B-9A49-6A9F604C4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Fazemos parte da equipe de Engajamento Público e Campanhas do departamento de Assuntos Corporativos da Wellcome.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 equipe de campanhas da Wellcome já desenvolveu campanhas bem-sucedidas, como </a:t>
            </a: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hlinkClick r:id="rId4" history="0"/>
              </a:rPr>
              <a:t>Reimagine Research </a:t>
            </a: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 a campanha </a:t>
            </a: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hlinkClick r:id="rId5" history="0"/>
              </a:rPr>
              <a:t>Covid-19 Access</a:t>
            </a: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Sob a nova estratégia da Wellcome, somos uma equipe reformulada com a nova incumbência de criar campanhas mais ambiciosas sobre questões sistêmicas.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0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90731-2501-1A4A-9B51-ECA0032298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821025" y="641350"/>
            <a:ext cx="433388" cy="307975"/>
          </a:xfrm>
        </p:spPr>
        <p:txBody>
          <a:bodyPr/>
          <a:lstStyle/>
          <a:p>
            <a:fld id="{DEF9AD68-5327-4FA6-9851-A953E704265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2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9C37E8-A77D-7C47-A535-0D6615E9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0" i="0" strike="noStrike" cap="none" spc="-90" baseline="0" dirty="0">
                <a:solidFill>
                  <a:srgbClr val="002C44"/>
                </a:solidFill>
                <a:effectLst/>
                <a:latin typeface="Wellcome"/>
                <a:ea typeface="Wellcome"/>
                <a:cs typeface="Wellcome"/>
              </a:rPr>
              <a:t>O trabalho da Wellcome sobre as doenças infecciosas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B6A266-D924-8C4C-856C-884658D9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6" y="1923853"/>
            <a:ext cx="15120000" cy="571467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O mundo primeiro espera um aumento nas doenças infecciosas para depois tomar uma atitude. Isso aumenta o risco e impacto dessas doenças, afetando desproporcionalmente as comunidades marginalizadas e com poucos recursos.</a:t>
            </a:r>
          </a:p>
          <a:p>
            <a:endParaRPr lang="en-GB" dirty="0"/>
          </a:p>
          <a:p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O principal objetivo da Wellcome é fazer com que menos pessoas sofram as consequências das doenças infecciosas. Isso significa reduzir o seu risco e impacto.</a:t>
            </a:r>
          </a:p>
          <a:p>
            <a:endParaRPr lang="en-US" dirty="0"/>
          </a:p>
          <a:p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Para reduzir o risco, o mundo precisa agir mais cedo, antes que as infecções piorem. Para reduzir o impacto, o ato de prever, detectar e mitigar as doenças infecciosas deve ser justo e eficaz.</a:t>
            </a:r>
          </a:p>
          <a:p>
            <a:endParaRPr lang="en-GB" dirty="0"/>
          </a:p>
          <a:p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 isso pode ser feito conscientizando as pessoas em todo o mundo sobre as doenças infecciosas, o que causa o seu aumento e como podemos reduzir o seu impacto. Mas isso só funcionará se tivermos a certeza de que o mundo inteiro está disposto e é capaz de agir com base nesse conhecimento.  É aí que uma campanha faz a diferença.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7520-0244-F54B-BD1F-CC0BA93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F622CCF-D26D-4D07-AD91-941794F3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430" y="8461372"/>
            <a:ext cx="12704776" cy="276999"/>
          </a:xfrm>
        </p:spPr>
        <p:txBody>
          <a:bodyPr/>
          <a:lstStyle/>
          <a:p>
            <a:r>
              <a:rPr lang="pt-BR" sz="1800" b="0" i="0" strike="noStrike" cap="none" spc="0" baseline="0" dirty="0">
                <a:solidFill>
                  <a:srgbClr val="002C44"/>
                </a:solidFill>
                <a:effectLst/>
                <a:latin typeface="Arial"/>
                <a:ea typeface="Arial"/>
                <a:cs typeface="Arial"/>
              </a:rPr>
              <a:t>wellcome.org  |  @wellcometrust</a:t>
            </a:r>
          </a:p>
        </p:txBody>
      </p:sp>
    </p:spTree>
    <p:extLst>
      <p:ext uri="{BB962C8B-B14F-4D97-AF65-F5344CB8AC3E}">
        <p14:creationId xmlns:p14="http://schemas.microsoft.com/office/powerpoint/2010/main" val="85318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E77A7-AA48-4B5A-83AF-2D719B95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0" i="0" strike="noStrike" cap="none" spc="-90" baseline="0" dirty="0">
                <a:solidFill>
                  <a:srgbClr val="002C44"/>
                </a:solidFill>
                <a:effectLst/>
                <a:latin typeface="Wellcome"/>
                <a:ea typeface="Wellcome"/>
                <a:cs typeface="Wellcome"/>
              </a:rPr>
              <a:t>Nossos objetivos de campanha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A6676-A4A7-44BC-BBC7-9C53F46D2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b="0" i="0" strike="noStrike" cap="none" spc="0" baseline="0" dirty="0">
                <a:solidFill>
                  <a:srgbClr val="002C44"/>
                </a:solidFill>
                <a:effectLst/>
                <a:latin typeface="Arial"/>
                <a:ea typeface="Arial"/>
                <a:cs typeface="Arial"/>
              </a:rPr>
              <a:t>wellcome.org  |  @wellcometrust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A1E4E-4971-4742-BFCB-C03ACD00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5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CEDDAF-DA67-4492-9289-E05748D186E6}"/>
              </a:ext>
            </a:extLst>
          </p:cNvPr>
          <p:cNvSpPr txBox="1"/>
          <p:nvPr/>
        </p:nvSpPr>
        <p:spPr>
          <a:xfrm>
            <a:off x="567206" y="1904259"/>
            <a:ext cx="13581462" cy="802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No curto e médio prazo, os nossos objetivos são:</a:t>
            </a:r>
          </a:p>
          <a:p>
            <a:endParaRPr lang="en-GB" sz="2600" dirty="0"/>
          </a:p>
          <a:p>
            <a:pPr marL="514350" indent="-514350">
              <a:buFont typeface="+mj-lt"/>
              <a:buAutoNum type="arabicPeriod"/>
            </a:pPr>
            <a:r>
              <a:rPr lang="pt-BR" sz="2600" b="0" i="0" strike="noStrike" cap="none" spc="0" baseline="0" dirty="0">
                <a:solidFill>
                  <a:srgbClr val="242424"/>
                </a:solidFill>
                <a:effectLst/>
                <a:latin typeface="Arial"/>
                <a:ea typeface="Arial"/>
                <a:cs typeface="Arial"/>
              </a:rPr>
              <a:t>Conscientizar as pessoas sobre os problemas e soluções no contexto de P&amp;D (pesquisa e desenvolvimento), destacando pesquisas ou atividades importantes que abordam o problema e o trazem para os tomadores de decisão os associando às questões nas quais esses tomadores se concentram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600" b="0" i="0" strike="noStrike" cap="none" spc="0" baseline="0" dirty="0">
                <a:solidFill>
                  <a:srgbClr val="242424"/>
                </a:solidFill>
                <a:effectLst/>
                <a:latin typeface="Arial"/>
                <a:ea typeface="Arial"/>
                <a:cs typeface="Arial"/>
              </a:rPr>
              <a:t>Defender um ecossistema de P&amp;D mais eficaz e justo, com foco na adesão da indústria e do governo à visão da Wellcome nos próximos dois a cinco anos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600" b="0" i="0" strike="noStrike" cap="none" spc="0" baseline="0" dirty="0">
                <a:solidFill>
                  <a:srgbClr val="242424"/>
                </a:solidFill>
                <a:effectLst/>
                <a:latin typeface="Arial"/>
                <a:ea typeface="Arial"/>
                <a:cs typeface="Arial"/>
              </a:rPr>
              <a:t>Reunir as partes interessadas do Norte Global e do Sul Global para identificar atitudes que podem tomar no contexto mais amplo de doenças infecciosas para evitar o aumento no número de casos de doenças infecciosas, garantindo que as comunidades mais afetadas estejam no centro da conversa</a:t>
            </a:r>
          </a:p>
          <a:p>
            <a:pPr marL="514350" indent="-514350">
              <a:buFont typeface="+mj-lt"/>
              <a:buAutoNum type="arabicPeriod"/>
            </a:pPr>
            <a:endParaRPr lang="en-GB" sz="2600" b="1" dirty="0">
              <a:solidFill>
                <a:srgbClr val="242424"/>
              </a:solidFill>
            </a:endParaRPr>
          </a:p>
          <a:p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O público-alvo da campanha são os</a:t>
            </a:r>
            <a:r>
              <a:rPr lang="pt-BR" sz="2600" b="0" i="0" u="sng" strike="noStrike" cap="none" spc="0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</a:rPr>
              <a:t> formuladores de políticas </a:t>
            </a: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 </a:t>
            </a:r>
            <a:r>
              <a:rPr lang="pt-BR" sz="2600" b="0" i="0" u="sng" strike="noStrike" cap="none" spc="0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</a:rPr>
              <a:t>a indústria</a:t>
            </a: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. Desenvolveremos a campanha com diversas partes interessadas, como as comunidades mais afetadas e os nossos beneficiados.</a:t>
            </a:r>
          </a:p>
          <a:p>
            <a:pPr marL="514350" indent="-514350">
              <a:buFont typeface="+mj-lt"/>
              <a:buAutoNum type="arabicPeriod"/>
            </a:pPr>
            <a:endParaRPr lang="en-GB" sz="2600" b="1" dirty="0">
              <a:solidFill>
                <a:srgbClr val="242424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600" b="1" dirty="0">
              <a:solidFill>
                <a:srgbClr val="242424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600" dirty="0">
              <a:solidFill>
                <a:srgbClr val="242424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9760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73FD-8274-490E-85BE-338BF323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525572"/>
            <a:ext cx="15120000" cy="974626"/>
          </a:xfrm>
        </p:spPr>
        <p:txBody>
          <a:bodyPr/>
          <a:lstStyle/>
          <a:p>
            <a:r>
              <a:rPr lang="pt-BR" sz="6400" b="0" i="0" strike="noStrike" cap="none" spc="-120" baseline="0" dirty="0">
                <a:solidFill>
                  <a:srgbClr val="FFFFFF"/>
                </a:solidFill>
                <a:effectLst/>
                <a:latin typeface="Wellcome"/>
                <a:ea typeface="Wellcome"/>
                <a:cs typeface="Wellcome"/>
              </a:rPr>
              <a:t>O Grupo de Assessoria</a:t>
            </a:r>
          </a:p>
        </p:txBody>
      </p:sp>
    </p:spTree>
    <p:extLst>
      <p:ext uri="{BB962C8B-B14F-4D97-AF65-F5344CB8AC3E}">
        <p14:creationId xmlns:p14="http://schemas.microsoft.com/office/powerpoint/2010/main" val="402486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1B066-B622-1ADE-1889-F4927A8F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881172"/>
            <a:ext cx="4536000" cy="641201"/>
          </a:xfrm>
        </p:spPr>
        <p:txBody>
          <a:bodyPr/>
          <a:lstStyle/>
          <a:p>
            <a:r>
              <a:rPr lang="pt-BR" sz="4400" b="0" i="0" strike="noStrike" cap="none" spc="-90" baseline="0" dirty="0">
                <a:solidFill>
                  <a:srgbClr val="002C44"/>
                </a:solidFill>
                <a:effectLst/>
                <a:latin typeface="Wellcome"/>
                <a:ea typeface="Wellcome"/>
                <a:cs typeface="Wellcome"/>
              </a:rPr>
              <a:t>Objetivos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6E20F-BD21-CF90-40EA-D68BEF9F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b="0" i="0" strike="noStrike" cap="none" spc="0" baseline="0" dirty="0">
                <a:solidFill>
                  <a:srgbClr val="002C44"/>
                </a:solidFill>
                <a:effectLst/>
                <a:latin typeface="Arial"/>
                <a:ea typeface="Arial"/>
                <a:cs typeface="Arial"/>
              </a:rPr>
              <a:t>wellcome.org  |  @wellcometrust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020DC-B534-EC14-9D92-8510DD0B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4F543-B3C6-8DAA-AACF-09AD2AA1AF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677" y="2028894"/>
            <a:ext cx="7137778" cy="7056404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Fornecer informações especializadas sobre o desenvolvimento da estratégia e implementação da campanha Wellcome de doenças infecciosas </a:t>
            </a:r>
          </a:p>
          <a:p>
            <a:pPr marL="457200" indent="-457200">
              <a:lnSpc>
                <a:spcPts val="3400"/>
              </a:lnSpc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Promover a inclusão e a equidade na abordagem da campanha Wellcome de doenças infecciosas</a:t>
            </a:r>
          </a:p>
          <a:p>
            <a:pPr marL="457200" indent="-457200">
              <a:lnSpc>
                <a:spcPts val="3400"/>
              </a:lnSpc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Fornecer uma visão global para ajudar a garantir que a campanha seja adequada e eficaz aos mercados-alvo </a:t>
            </a:r>
          </a:p>
          <a:p>
            <a:pPr marL="457200" indent="-457200">
              <a:lnSpc>
                <a:spcPts val="3400"/>
              </a:lnSpc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Verificar e analisar os desafios trazidos pela abordagem e as ideias propostas pela Wellcome de maneira construtiva</a:t>
            </a:r>
          </a:p>
          <a:p>
            <a:pPr marL="457200" indent="-457200">
              <a:lnSpc>
                <a:spcPts val="3400"/>
              </a:lnSpc>
              <a:buChar char="•"/>
            </a:pPr>
            <a:endParaRPr lang="en-GB" dirty="0">
              <a:cs typeface="Arial"/>
            </a:endParaRPr>
          </a:p>
          <a:p>
            <a:pPr marL="457200" indent="-457200">
              <a:lnSpc>
                <a:spcPts val="3400"/>
              </a:lnSpc>
              <a:buChar char="•"/>
            </a:pPr>
            <a:endParaRPr lang="en-GB" dirty="0">
              <a:cs typeface="Arial"/>
            </a:endParaRPr>
          </a:p>
          <a:p>
            <a:pPr>
              <a:lnSpc>
                <a:spcPts val="3400"/>
              </a:lnSpc>
            </a:pPr>
            <a:endParaRPr lang="en-GB" dirty="0">
              <a:cs typeface="Arial"/>
            </a:endParaRPr>
          </a:p>
        </p:txBody>
      </p:sp>
      <p:pic>
        <p:nvPicPr>
          <p:cNvPr id="6" name="Picture Placeholder 12" descr="Chemists in the laboratory">
            <a:extLst>
              <a:ext uri="{FF2B5EF4-FFF2-40B4-BE49-F238E27FC236}">
                <a16:creationId xmlns:a16="http://schemas.microsoft.com/office/drawing/2014/main" id="{6C019BDA-3477-4BE7-879F-602E3CF5F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5" r="15975"/>
          <a:stretch>
            <a:fillRect/>
          </a:stretch>
        </p:blipFill>
        <p:spPr>
          <a:xfrm>
            <a:off x="6920809" y="0"/>
            <a:ext cx="9333604" cy="9144000"/>
          </a:xfrm>
          <a:custGeom>
            <a:avLst/>
            <a:gdLst>
              <a:gd name="connsiteX0" fmla="*/ 2235659 w 9333604"/>
              <a:gd name="connsiteY0" fmla="*/ 0 h 9144000"/>
              <a:gd name="connsiteX1" fmla="*/ 9333604 w 9333604"/>
              <a:gd name="connsiteY1" fmla="*/ 0 h 9144000"/>
              <a:gd name="connsiteX2" fmla="*/ 9333604 w 9333604"/>
              <a:gd name="connsiteY2" fmla="*/ 9144000 h 9144000"/>
              <a:gd name="connsiteX3" fmla="*/ 0 w 9333604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3604" h="9144000">
                <a:moveTo>
                  <a:pt x="2235659" y="0"/>
                </a:moveTo>
                <a:lnTo>
                  <a:pt x="9333604" y="0"/>
                </a:lnTo>
                <a:lnTo>
                  <a:pt x="9333604" y="9144000"/>
                </a:lnTo>
                <a:lnTo>
                  <a:pt x="0" y="9144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2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1B066-B622-1ADE-1889-F4927A8F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881172"/>
            <a:ext cx="4536000" cy="641201"/>
          </a:xfrm>
        </p:spPr>
        <p:txBody>
          <a:bodyPr/>
          <a:lstStyle/>
          <a:p>
            <a:r>
              <a:rPr lang="pt-BR" sz="4400" b="0" i="0" strike="noStrike" cap="none" spc="-90" baseline="0" dirty="0">
                <a:solidFill>
                  <a:srgbClr val="002C44"/>
                </a:solidFill>
                <a:effectLst/>
                <a:latin typeface="Wellcome"/>
                <a:ea typeface="Wellcome"/>
                <a:cs typeface="Wellcome"/>
              </a:rPr>
              <a:t>Adesão 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6E20F-BD21-CF90-40EA-D68BEF9F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b="0" i="0" strike="noStrike" cap="none" spc="0" baseline="0" dirty="0">
                <a:solidFill>
                  <a:srgbClr val="002C44"/>
                </a:solidFill>
                <a:effectLst/>
                <a:latin typeface="Arial"/>
                <a:ea typeface="Arial"/>
                <a:cs typeface="Arial"/>
              </a:rPr>
              <a:t>wellcome.org  |  @wellcometrust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020DC-B534-EC14-9D92-8510DD0B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4F543-B3C6-8DAA-AACF-09AD2AA1AF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48" y="897679"/>
            <a:ext cx="8622051" cy="7056404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lnSpc>
                <a:spcPts val="3400"/>
              </a:lnSpc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Estamos em busca de 10 membros em todo o mundo que tenham experiência em campanhas desenvolvidas para promover mudanças no contexto de doenças infecciosas.</a:t>
            </a:r>
          </a:p>
          <a:p>
            <a:pPr marL="457200" indent="-457200">
              <a:lnSpc>
                <a:spcPts val="3400"/>
              </a:lnSpc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Estamos particularmente interessados em pessoas que tenham trabalhado no Brasil, África do Sul, Índia, Indonésia ou Estados Unidos, pois esses serão os principais países nos quais focaremos para desenvolver e executar a nossa campanha. </a:t>
            </a:r>
          </a:p>
          <a:p>
            <a:pPr marL="457200" indent="-457200">
              <a:lnSpc>
                <a:spcPts val="3400"/>
              </a:lnSpc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Incentivamos a candidatura de pessoas com deficiência, neurodivergentes, LGBTQIA+, que necessitam de cuidados especiais, apátridas e qualquer comunidade que normalmente seja sub-representada.</a:t>
            </a:r>
          </a:p>
        </p:txBody>
      </p:sp>
    </p:spTree>
    <p:extLst>
      <p:ext uri="{BB962C8B-B14F-4D97-AF65-F5344CB8AC3E}">
        <p14:creationId xmlns:p14="http://schemas.microsoft.com/office/powerpoint/2010/main" val="27175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80A1-6AE5-4B25-9D5A-8382352E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0" i="0" strike="noStrike" cap="none" spc="-90" baseline="0" dirty="0">
                <a:solidFill>
                  <a:srgbClr val="002C44"/>
                </a:solidFill>
                <a:effectLst/>
                <a:latin typeface="Wellcome"/>
                <a:ea typeface="Wellcome"/>
                <a:cs typeface="Wellcome"/>
              </a:rPr>
              <a:t>Acessibilidade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034B-716B-4D69-9A29-1CD008C0F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21" y="2037292"/>
            <a:ext cx="15120000" cy="5714670"/>
          </a:xfrm>
        </p:spPr>
        <p:txBody>
          <a:bodyPr/>
          <a:lstStyle/>
          <a:p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Sabemos que podemos errar, mas, para nós, acessibilidade é uma necessidade, não um luxo. Nós nos responsabilizaremos e garantiremos que:</a:t>
            </a:r>
          </a:p>
          <a:p>
            <a:endParaRPr lang="en-US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Haverá um tradutor à disposição caso prefira se comunicar em um idioma que não seja o inglês.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Habilitaremos as legendas automáticas no Microsoft Teams, a plataforma de videochamadas que utilizamos.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Para que todos se sintam à vontade, as sessões não serão gravadas.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Seguiremos as diretrizes de inclusividade nas reuniões, que a nossa equipe Wellcome está testando para tornar as reuniões mais inclusivas para todos.</a:t>
            </a:r>
          </a:p>
          <a:p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Caso tenha outras dúvidas sobre acesso, envie e-mail para </a:t>
            </a: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hlinkClick r:id="rId2" history="0"/>
              </a:rPr>
              <a:t>idcampaign@wellcome.org</a:t>
            </a:r>
            <a:r>
              <a:rPr lang="pt-BR" sz="2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 faremos tudo o que estiver ao nosso alcance para ajudar.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sz="2800" b="0" i="0" u="none" strike="noStrike" dirty="0">
              <a:effectLst/>
            </a:endParaRPr>
          </a:p>
          <a:p>
            <a:pPr algn="l" rtl="0" eaLnBrk="1" fontAlgn="t" latinLnBrk="0" hangingPunct="1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  <a:p>
            <a:pPr algn="l" rtl="0" eaLnBrk="1" fontAlgn="t" latinLnBrk="0" hangingPunct="1">
              <a:spcBef>
                <a:spcPct val="0"/>
              </a:spcBef>
              <a:spcAft>
                <a:spcPct val="0"/>
              </a:spcAft>
            </a:pPr>
            <a:endParaRPr lang="en-GB" b="0" i="0" u="none" strike="noStrike" dirty="0">
              <a:effectLst/>
            </a:endParaRPr>
          </a:p>
          <a:p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3D2D105-4141-4F1E-A03F-CCCA0E76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b="0" i="0" strike="noStrike" cap="none" spc="0" baseline="0" dirty="0">
                <a:solidFill>
                  <a:srgbClr val="002C44"/>
                </a:solidFill>
                <a:effectLst/>
                <a:latin typeface="Arial"/>
                <a:ea typeface="Arial"/>
                <a:cs typeface="Arial"/>
              </a:rPr>
              <a:t>wellcome.org  |  @wellcometrust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6176A-14DA-4287-AE9B-0B2C1F43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8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Wellcome Trust">
  <a:themeElements>
    <a:clrScheme name="Wellcome 2020">
      <a:dk1>
        <a:srgbClr val="000000"/>
      </a:dk1>
      <a:lt1>
        <a:srgbClr val="FFFFFF"/>
      </a:lt1>
      <a:dk2>
        <a:srgbClr val="002C44"/>
      </a:dk2>
      <a:lt2>
        <a:srgbClr val="E7F2D5"/>
      </a:lt2>
      <a:accent1>
        <a:srgbClr val="F08009"/>
      </a:accent1>
      <a:accent2>
        <a:srgbClr val="1470F1"/>
      </a:accent2>
      <a:accent3>
        <a:srgbClr val="FFC302"/>
      </a:accent3>
      <a:accent4>
        <a:srgbClr val="B2001D"/>
      </a:accent4>
      <a:accent5>
        <a:srgbClr val="69A035"/>
      </a:accent5>
      <a:accent6>
        <a:srgbClr val="9BD6E4"/>
      </a:accent6>
      <a:hlink>
        <a:srgbClr val="0000FF"/>
      </a:hlink>
      <a:folHlink>
        <a:srgbClr val="73BED1"/>
      </a:folHlink>
    </a:clrScheme>
    <a:fontScheme name="Wellcome Trust">
      <a:majorFont>
        <a:latin typeface="Wellcome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4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T_Powerpoint_Presentation_Template.pptx" id="{CFF79708-340B-4635-84DA-0713E1AB3979}" vid="{9F94B603-16F8-4DA3-A485-071DDDF8A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16f6fc-c586-4f16-8894-3dfc8757ea0a">
      <Terms xmlns="http://schemas.microsoft.com/office/infopath/2007/PartnerControls"/>
    </lcf76f155ced4ddcb4097134ff3c332f>
    <TaxCatchAll xmlns="037fb88e-f71d-4ff6-945c-ae391dca3cfd" xsi:nil="true"/>
    <SharedWithUsers xmlns="a58fe460-dc79-40bc-bc28-70cca3787162">
      <UserInfo>
        <DisplayName>Denesha Brar</DisplayName>
        <AccountId>40</AccountId>
        <AccountType/>
      </UserInfo>
      <UserInfo>
        <DisplayName>Madeleine Weaver</DisplayName>
        <AccountId>270</AccountId>
        <AccountType/>
      </UserInfo>
      <UserInfo>
        <DisplayName>Layla Deverson</DisplayName>
        <AccountId>184</AccountId>
        <AccountType/>
      </UserInfo>
      <UserInfo>
        <DisplayName>Sophie Bevster</DisplayName>
        <AccountId>555</AccountId>
        <AccountType/>
      </UserInfo>
      <UserInfo>
        <DisplayName>Poppy Facer</DisplayName>
        <AccountId>548</AccountId>
        <AccountType/>
      </UserInfo>
      <UserInfo>
        <DisplayName>Farrah Nazir</DisplayName>
        <AccountId>48</AccountId>
        <AccountType/>
      </UserInfo>
      <UserInfo>
        <DisplayName>Lisa Rigby Smith</DisplayName>
        <AccountId>70</AccountId>
        <AccountType/>
      </UserInfo>
      <UserInfo>
        <DisplayName>Samantha Healy</DisplayName>
        <AccountId>595</AccountId>
        <AccountType/>
      </UserInfo>
      <UserInfo>
        <DisplayName>Karl Campbell</DisplayName>
        <AccountId>79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B35BB4D9839B4C86E61F8C60665996" ma:contentTypeVersion="16" ma:contentTypeDescription="Create a new document." ma:contentTypeScope="" ma:versionID="e5362551e2802c4d79f5b1dd9f36e752">
  <xsd:schema xmlns:xsd="http://www.w3.org/2001/XMLSchema" xmlns:xs="http://www.w3.org/2001/XMLSchema" xmlns:p="http://schemas.microsoft.com/office/2006/metadata/properties" xmlns:ns2="7516f6fc-c586-4f16-8894-3dfc8757ea0a" xmlns:ns3="a58fe460-dc79-40bc-bc28-70cca3787162" xmlns:ns4="037fb88e-f71d-4ff6-945c-ae391dca3cfd" targetNamespace="http://schemas.microsoft.com/office/2006/metadata/properties" ma:root="true" ma:fieldsID="46ca2e487d870682f852af66abd8ebc3" ns2:_="" ns3:_="" ns4:_="">
    <xsd:import namespace="7516f6fc-c586-4f16-8894-3dfc8757ea0a"/>
    <xsd:import namespace="a58fe460-dc79-40bc-bc28-70cca3787162"/>
    <xsd:import namespace="037fb88e-f71d-4ff6-945c-ae391dca3c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16f6fc-c586-4f16-8894-3dfc8757e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e4687d4-d401-48a0-a431-00c5a67016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fe460-dc79-40bc-bc28-70cca378716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fb88e-f71d-4ff6-945c-ae391dca3cfd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f8557b6-f5a6-461b-938e-3bb1a34f9c4d}" ma:internalName="TaxCatchAll" ma:showField="CatchAllData" ma:web="a58fe460-dc79-40bc-bc28-70cca37871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F976A7-69CD-4E06-A575-D035882256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5E59D6-38B6-4389-AE33-8050DCB7833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037fb88e-f71d-4ff6-945c-ae391dca3cfd"/>
    <ds:schemaRef ds:uri="a58fe460-dc79-40bc-bc28-70cca3787162"/>
    <ds:schemaRef ds:uri="7516f6fc-c586-4f16-8894-3dfc8757ea0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984FD2-CFF1-4718-A625-1882B5A837B4}">
  <ds:schemaRefs>
    <ds:schemaRef ds:uri="037fb88e-f71d-4ff6-945c-ae391dca3cfd"/>
    <ds:schemaRef ds:uri="7516f6fc-c586-4f16-8894-3dfc8757ea0a"/>
    <ds:schemaRef ds:uri="a58fe460-dc79-40bc-bc28-70cca37871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WT_Powerpoint_Presentation_2020_Template</Template>
  <TotalTime>1020</TotalTime>
  <Words>1969</Words>
  <Application>Microsoft Office PowerPoint</Application>
  <PresentationFormat>Custom</PresentationFormat>
  <Paragraphs>177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Wellcome Trust</vt:lpstr>
      <vt:lpstr>Grupo de Assessoria para a Campanha Wellcome de Doenças Infecciosas   </vt:lpstr>
      <vt:lpstr>Quem somos</vt:lpstr>
      <vt:lpstr>Desenvolver campanhas na Wellcome</vt:lpstr>
      <vt:lpstr>O trabalho da Wellcome sobre as doenças infecciosas</vt:lpstr>
      <vt:lpstr>Nossos objetivos de campanha </vt:lpstr>
      <vt:lpstr>O Grupo de Assessoria</vt:lpstr>
      <vt:lpstr>Objetivos</vt:lpstr>
      <vt:lpstr>Adesão </vt:lpstr>
      <vt:lpstr>Acessibilidade</vt:lpstr>
      <vt:lpstr>Como você pode apoiar as campanhas da Wellcome?</vt:lpstr>
      <vt:lpstr>O que buscamos</vt:lpstr>
      <vt:lpstr>Escopo </vt:lpstr>
      <vt:lpstr>Fora de escopo </vt:lpstr>
      <vt:lpstr>O que a Wellcome oferece</vt:lpstr>
      <vt:lpstr>O que esperar da Wellcome </vt:lpstr>
      <vt:lpstr>Próximos passos </vt:lpstr>
      <vt:lpstr>Cronograma</vt:lpstr>
      <vt:lpstr>Candidaturas</vt:lpstr>
      <vt:lpstr>Entrevistas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influence  - ID Campaign</dc:title>
  <dc:creator>Denesha Brar</dc:creator>
  <cp:lastModifiedBy>Elisa Perfeito</cp:lastModifiedBy>
  <cp:revision>6</cp:revision>
  <dcterms:created xsi:type="dcterms:W3CDTF">2022-10-07T15:23:10Z</dcterms:created>
  <dcterms:modified xsi:type="dcterms:W3CDTF">2023-04-12T09:20:12Z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0x010100F3B35BB4D9839B4C86E61F8C60665996</vt:lpwstr>
  </property>
  <property fmtid="{D5CDD505-2E9C-101B-9397-08002B2CF9AE}" pid="3" name="MediaServiceImageTags">
    <vt:lpwstr/>
  </property>
</Properties>
</file>